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69" r:id="rId3"/>
    <p:sldId id="266" r:id="rId4"/>
    <p:sldId id="272" r:id="rId5"/>
    <p:sldId id="271" r:id="rId6"/>
    <p:sldId id="259" r:id="rId7"/>
    <p:sldId id="270" r:id="rId8"/>
    <p:sldId id="268" r:id="rId9"/>
    <p:sldId id="264" r:id="rId10"/>
    <p:sldId id="258" r:id="rId11"/>
    <p:sldId id="273" r:id="rId12"/>
    <p:sldId id="265" r:id="rId13"/>
    <p:sldId id="262" r:id="rId14"/>
    <p:sldId id="274" r:id="rId15"/>
    <p:sldId id="277" r:id="rId16"/>
    <p:sldId id="282" r:id="rId17"/>
    <p:sldId id="280" r:id="rId18"/>
    <p:sldId id="281" r:id="rId19"/>
    <p:sldId id="279" r:id="rId20"/>
    <p:sldId id="284" r:id="rId21"/>
    <p:sldId id="276" r:id="rId22"/>
    <p:sldId id="283" r:id="rId23"/>
    <p:sldId id="25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5142"/>
    <a:srgbClr val="698D00"/>
    <a:srgbClr val="7FAA00"/>
    <a:srgbClr val="8E755E"/>
    <a:srgbClr val="7B6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sfarg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39" autoAdjust="0"/>
  </p:normalViewPr>
  <p:slideViewPr>
    <p:cSldViewPr snapToGrid="0" snapToObjects="1">
      <p:cViewPr varScale="1">
        <p:scale>
          <a:sx n="112" d="100"/>
          <a:sy n="112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59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FE7D661-1836-44F7-8FAF-35E8F866ECD3}" type="datetime1">
              <a:rPr lang="en-US" smtClean="0"/>
              <a:pPr/>
              <a:t>05.11.14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05.11.14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05.11.14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05.11.14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05.11.14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05.11.14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05.11.14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05.11.14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05.11.14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05.11.14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Dra bildet til plassholderen eller klikk ikonet for å legge 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05.11.14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05.11.14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3Xy0RcE_K-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b-NO" sz="5400" b="1" dirty="0" smtClean="0"/>
              <a:t>Skapt</a:t>
            </a:r>
            <a:r>
              <a:rPr lang="nb-NO" sz="5400" dirty="0" smtClean="0"/>
              <a:t> – </a:t>
            </a:r>
            <a:br>
              <a:rPr lang="nb-NO" sz="5400" dirty="0" smtClean="0"/>
            </a:br>
            <a:r>
              <a:rPr lang="nb-NO" sz="5400" dirty="0" smtClean="0"/>
              <a:t>av </a:t>
            </a:r>
            <a:r>
              <a:rPr lang="nb-NO" sz="5400" dirty="0" smtClean="0">
                <a:solidFill>
                  <a:srgbClr val="8E755E"/>
                </a:solidFill>
              </a:rPr>
              <a:t>JORD</a:t>
            </a:r>
            <a:endParaRPr lang="nb-NO" sz="5400" dirty="0">
              <a:solidFill>
                <a:srgbClr val="8E755E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Om å ha jorda som identitet</a:t>
            </a:r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850473" y="5681709"/>
            <a:ext cx="1629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Tore Johnsen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3905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Klima- og miljøkrisen …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2755674"/>
            <a:ext cx="6777317" cy="3076955"/>
          </a:xfrm>
        </p:spPr>
        <p:txBody>
          <a:bodyPr>
            <a:normAutofit lnSpcReduction="10000"/>
          </a:bodyPr>
          <a:lstStyle/>
          <a:p>
            <a:r>
              <a:rPr lang="nb-NO" dirty="0" smtClean="0"/>
              <a:t>et </a:t>
            </a:r>
            <a:r>
              <a:rPr lang="nb-NO" dirty="0"/>
              <a:t>s</a:t>
            </a:r>
            <a:r>
              <a:rPr lang="nb-NO" dirty="0" smtClean="0"/>
              <a:t>ymptom </a:t>
            </a:r>
            <a:r>
              <a:rPr lang="nb-NO" dirty="0"/>
              <a:t>på </a:t>
            </a:r>
            <a:r>
              <a:rPr lang="nb-NO" dirty="0" smtClean="0"/>
              <a:t>menneskets </a:t>
            </a:r>
            <a:r>
              <a:rPr lang="nb-NO" i="1" dirty="0" smtClean="0"/>
              <a:t>identitetskrise</a:t>
            </a:r>
            <a:r>
              <a:rPr lang="nb-NO" dirty="0" smtClean="0"/>
              <a:t> i relasjon til resten av skaperverket? </a:t>
            </a:r>
            <a:endParaRPr lang="nb-NO" dirty="0"/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et resultat </a:t>
            </a:r>
            <a:r>
              <a:rPr lang="nb-NO" dirty="0"/>
              <a:t>av at mennesker har ”glemt” </a:t>
            </a:r>
            <a:r>
              <a:rPr lang="nb-NO" dirty="0" smtClean="0"/>
              <a:t>jorda som </a:t>
            </a:r>
            <a:r>
              <a:rPr lang="nb-NO" i="1" dirty="0" smtClean="0">
                <a:solidFill>
                  <a:srgbClr val="8E755E"/>
                </a:solidFill>
              </a:rPr>
              <a:t>fundamental</a:t>
            </a:r>
            <a:r>
              <a:rPr lang="nb-NO" dirty="0" smtClean="0"/>
              <a:t> </a:t>
            </a:r>
            <a:r>
              <a:rPr lang="nb-NO" i="1" dirty="0">
                <a:solidFill>
                  <a:srgbClr val="8E755E"/>
                </a:solidFill>
              </a:rPr>
              <a:t>gudgitt</a:t>
            </a:r>
            <a:r>
              <a:rPr lang="nb-NO" dirty="0">
                <a:solidFill>
                  <a:srgbClr val="8E755E"/>
                </a:solidFill>
              </a:rPr>
              <a:t> </a:t>
            </a:r>
            <a:r>
              <a:rPr lang="nb-NO" i="1" dirty="0" smtClean="0">
                <a:solidFill>
                  <a:srgbClr val="8E755E"/>
                </a:solidFill>
              </a:rPr>
              <a:t>relasjon</a:t>
            </a:r>
            <a:r>
              <a:rPr lang="nb-NO" dirty="0" smtClean="0"/>
              <a:t>?</a:t>
            </a:r>
          </a:p>
          <a:p>
            <a:endParaRPr lang="nb-NO" dirty="0" smtClean="0"/>
          </a:p>
          <a:p>
            <a:r>
              <a:rPr lang="nb-NO" dirty="0" smtClean="0"/>
              <a:t>en lakmustest på om vi fremmer livssentrert spiritualitet</a:t>
            </a:r>
          </a:p>
          <a:p>
            <a:pPr marL="6858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29503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b-NO" sz="5400" b="1" dirty="0" smtClean="0"/>
              <a:t>Skapt</a:t>
            </a:r>
            <a:r>
              <a:rPr lang="nb-NO" sz="5400" dirty="0" smtClean="0"/>
              <a:t> – </a:t>
            </a:r>
            <a:br>
              <a:rPr lang="nb-NO" sz="5400" dirty="0" smtClean="0"/>
            </a:br>
            <a:r>
              <a:rPr lang="nb-NO" sz="5400" dirty="0" smtClean="0"/>
              <a:t>av </a:t>
            </a:r>
            <a:r>
              <a:rPr lang="nb-NO" sz="5400" dirty="0" smtClean="0">
                <a:solidFill>
                  <a:srgbClr val="8E755E"/>
                </a:solidFill>
              </a:rPr>
              <a:t>JORD</a:t>
            </a:r>
            <a:endParaRPr lang="nb-NO" sz="5400" dirty="0">
              <a:solidFill>
                <a:srgbClr val="8E755E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Om å ha jorda som identitet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952530" y="3243304"/>
            <a:ext cx="2240367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BIBELENS </a:t>
            </a:r>
          </a:p>
          <a:p>
            <a:r>
              <a:rPr lang="nb-NO" sz="2400" b="1" dirty="0" smtClean="0"/>
              <a:t>SKAPELSES-</a:t>
            </a:r>
          </a:p>
          <a:p>
            <a:r>
              <a:rPr lang="nb-NO" sz="2400" b="1" dirty="0" smtClean="0"/>
              <a:t>FORTELLINGER</a:t>
            </a:r>
            <a:endParaRPr lang="nb-NO" sz="2400" b="1" dirty="0"/>
          </a:p>
        </p:txBody>
      </p:sp>
    </p:spTree>
    <p:extLst>
      <p:ext uri="{BB962C8B-B14F-4D97-AF65-F5344CB8AC3E}">
        <p14:creationId xmlns:p14="http://schemas.microsoft.com/office/powerpoint/2010/main" val="204055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>
                <a:solidFill>
                  <a:srgbClr val="698D00"/>
                </a:solidFill>
              </a:rPr>
              <a:t>Om å bevege seg</a:t>
            </a:r>
            <a:br>
              <a:rPr lang="nb-NO" dirty="0" smtClean="0">
                <a:solidFill>
                  <a:srgbClr val="698D00"/>
                </a:solidFill>
              </a:rPr>
            </a:br>
            <a:r>
              <a:rPr lang="nb-NO" dirty="0" smtClean="0">
                <a:solidFill>
                  <a:srgbClr val="698D00"/>
                </a:solidFill>
              </a:rPr>
              <a:t>fra kapittel 1 til kapittel 2</a:t>
            </a:r>
            <a:endParaRPr lang="nb-NO" dirty="0">
              <a:solidFill>
                <a:srgbClr val="698D00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2755674"/>
            <a:ext cx="6777317" cy="3076955"/>
          </a:xfrm>
        </p:spPr>
        <p:txBody>
          <a:bodyPr/>
          <a:lstStyle/>
          <a:p>
            <a:pPr marL="68580" indent="0">
              <a:buNone/>
            </a:pPr>
            <a:r>
              <a:rPr lang="nb-NO" dirty="0" smtClean="0"/>
              <a:t>2 skapelsesfortellinger i Bibelen: </a:t>
            </a:r>
            <a:br>
              <a:rPr lang="nb-NO" dirty="0" smtClean="0"/>
            </a:br>
            <a:r>
              <a:rPr lang="nb-NO" dirty="0" smtClean="0"/>
              <a:t>- 1 Mosebok 1  </a:t>
            </a:r>
            <a:br>
              <a:rPr lang="nb-NO" dirty="0" smtClean="0"/>
            </a:br>
            <a:r>
              <a:rPr lang="nb-NO" dirty="0" smtClean="0"/>
              <a:t>- 1 Mosebok 2</a:t>
            </a:r>
          </a:p>
          <a:p>
            <a:pPr marL="68580" indent="0">
              <a:buNone/>
            </a:pPr>
            <a:endParaRPr lang="nb-NO" dirty="0"/>
          </a:p>
          <a:p>
            <a:pPr marL="68580" indent="0">
              <a:buNone/>
            </a:pPr>
            <a:r>
              <a:rPr lang="nb-NO" dirty="0" smtClean="0"/>
              <a:t>”Skapt i Guds bilde” rammes inn av </a:t>
            </a:r>
            <a:r>
              <a:rPr lang="nb-NO" dirty="0" err="1" smtClean="0"/>
              <a:t>kap</a:t>
            </a:r>
            <a:r>
              <a:rPr lang="nb-NO" dirty="0" smtClean="0"/>
              <a:t> 1.</a:t>
            </a:r>
          </a:p>
          <a:p>
            <a:pPr marL="68580" indent="0">
              <a:buNone/>
            </a:pPr>
            <a:r>
              <a:rPr lang="nb-NO" dirty="0" smtClean="0"/>
              <a:t>”Skapt av jord” rammens inn av </a:t>
            </a:r>
            <a:r>
              <a:rPr lang="nb-NO" dirty="0" err="1" smtClean="0"/>
              <a:t>kap</a:t>
            </a:r>
            <a:r>
              <a:rPr lang="nb-NO" dirty="0" smtClean="0"/>
              <a:t> 2.</a:t>
            </a:r>
          </a:p>
        </p:txBody>
      </p:sp>
    </p:spTree>
    <p:extLst>
      <p:ext uri="{BB962C8B-B14F-4D97-AF65-F5344CB8AC3E}">
        <p14:creationId xmlns:p14="http://schemas.microsoft.com/office/powerpoint/2010/main" val="1027070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703094"/>
            <a:ext cx="7024744" cy="907218"/>
          </a:xfrm>
        </p:spPr>
        <p:txBody>
          <a:bodyPr>
            <a:normAutofit/>
          </a:bodyPr>
          <a:lstStyle/>
          <a:p>
            <a:r>
              <a:rPr lang="nb-NO" sz="2400" b="1" dirty="0" smtClean="0"/>
              <a:t>TO SKAPELSESFORTELLINGER</a:t>
            </a:r>
            <a:endParaRPr lang="nb-NO" sz="2400" b="1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34039" y="1724212"/>
            <a:ext cx="3427538" cy="639762"/>
          </a:xfrm>
        </p:spPr>
        <p:txBody>
          <a:bodyPr>
            <a:noAutofit/>
          </a:bodyPr>
          <a:lstStyle/>
          <a:p>
            <a:r>
              <a:rPr lang="nb-NO" sz="2800" b="0" i="1" dirty="0" smtClean="0">
                <a:solidFill>
                  <a:srgbClr val="000000"/>
                </a:solidFill>
              </a:rPr>
              <a:t>1 Mos 1 </a:t>
            </a:r>
            <a:r>
              <a:rPr lang="nb-NO" sz="1600" b="0" i="1" dirty="0" smtClean="0">
                <a:solidFill>
                  <a:srgbClr val="000000"/>
                </a:solidFill>
              </a:rPr>
              <a:t>(+ vers 1-3 i </a:t>
            </a:r>
            <a:r>
              <a:rPr lang="nb-NO" sz="1600" b="0" i="1" dirty="0" err="1" smtClean="0">
                <a:solidFill>
                  <a:srgbClr val="000000"/>
                </a:solidFill>
              </a:rPr>
              <a:t>kap</a:t>
            </a:r>
            <a:r>
              <a:rPr lang="nb-NO" sz="1600" b="0" i="1" dirty="0" smtClean="0">
                <a:solidFill>
                  <a:srgbClr val="000000"/>
                </a:solidFill>
              </a:rPr>
              <a:t> 2)</a:t>
            </a:r>
            <a:endParaRPr lang="nb-NO" sz="1600" b="0" i="1" dirty="0">
              <a:solidFill>
                <a:srgbClr val="000000"/>
              </a:solidFill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1041721" y="2630932"/>
            <a:ext cx="3419856" cy="3179559"/>
          </a:xfrm>
        </p:spPr>
        <p:txBody>
          <a:bodyPr>
            <a:normAutofit/>
          </a:bodyPr>
          <a:lstStyle/>
          <a:p>
            <a:pPr indent="-342900"/>
            <a:r>
              <a:rPr lang="nb-NO" sz="2000" dirty="0" smtClean="0"/>
              <a:t>Begynner med mørke og vann</a:t>
            </a:r>
          </a:p>
          <a:p>
            <a:pPr marL="0" indent="0">
              <a:buNone/>
            </a:pPr>
            <a:endParaRPr lang="nb-NO" sz="2000" dirty="0" smtClean="0"/>
          </a:p>
          <a:p>
            <a:pPr indent="-342900"/>
            <a:r>
              <a:rPr lang="nb-NO" sz="2000" dirty="0" smtClean="0"/>
              <a:t>Gud skaper lys og ”rydder” vann i 3 dager</a:t>
            </a:r>
          </a:p>
          <a:p>
            <a:pPr marL="0" indent="0">
              <a:buNone/>
            </a:pPr>
            <a:endParaRPr lang="nb-NO" sz="2000" dirty="0" smtClean="0"/>
          </a:p>
          <a:p>
            <a:pPr indent="-342900"/>
            <a:r>
              <a:rPr lang="nb-NO" sz="2000" dirty="0" smtClean="0"/>
              <a:t>Mennesket skapes sist av alle skapninger</a:t>
            </a:r>
          </a:p>
          <a:p>
            <a:pPr indent="-342900"/>
            <a:endParaRPr lang="nb-NO" sz="2000" dirty="0" smtClean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009291" y="1724212"/>
            <a:ext cx="3055717" cy="639762"/>
          </a:xfrm>
        </p:spPr>
        <p:txBody>
          <a:bodyPr>
            <a:noAutofit/>
          </a:bodyPr>
          <a:lstStyle/>
          <a:p>
            <a:r>
              <a:rPr lang="nb-NO" sz="2800" b="0" i="1" dirty="0" smtClean="0">
                <a:solidFill>
                  <a:srgbClr val="000000"/>
                </a:solidFill>
              </a:rPr>
              <a:t>1 Mos 2 </a:t>
            </a:r>
            <a:r>
              <a:rPr lang="nb-NO" sz="1600" b="0" i="1" dirty="0" smtClean="0">
                <a:solidFill>
                  <a:srgbClr val="000000"/>
                </a:solidFill>
              </a:rPr>
              <a:t>(v 4 ff)</a:t>
            </a:r>
            <a:endParaRPr lang="nb-NO" sz="2800" b="0" i="1" dirty="0">
              <a:solidFill>
                <a:srgbClr val="000000"/>
              </a:solidFill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152" y="2630932"/>
            <a:ext cx="3419856" cy="3179559"/>
          </a:xfrm>
        </p:spPr>
        <p:txBody>
          <a:bodyPr/>
          <a:lstStyle/>
          <a:p>
            <a:pPr indent="-342900"/>
            <a:r>
              <a:rPr lang="nb-NO" sz="2000" dirty="0" smtClean="0"/>
              <a:t>Begynner med tørt </a:t>
            </a:r>
            <a:r>
              <a:rPr lang="nb-NO" sz="2000" dirty="0" err="1" smtClean="0"/>
              <a:t>livsløst</a:t>
            </a:r>
            <a:r>
              <a:rPr lang="nb-NO" sz="2000" dirty="0" smtClean="0"/>
              <a:t> land (ørken)</a:t>
            </a:r>
          </a:p>
          <a:p>
            <a:pPr marL="0" indent="0">
              <a:buNone/>
            </a:pPr>
            <a:endParaRPr lang="nb-NO" sz="2000" dirty="0" smtClean="0"/>
          </a:p>
          <a:p>
            <a:pPr indent="-342900"/>
            <a:r>
              <a:rPr lang="nb-NO" sz="2000" dirty="0" smtClean="0"/>
              <a:t>Gud lar en kilde velle frem</a:t>
            </a:r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endParaRPr lang="nb-NO" sz="2000" dirty="0" smtClean="0"/>
          </a:p>
          <a:p>
            <a:pPr indent="-342900"/>
            <a:r>
              <a:rPr lang="nb-NO" sz="2000" dirty="0" smtClean="0"/>
              <a:t>Mennesket skapes først av alle skapninger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310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6161" y="510310"/>
            <a:ext cx="7024744" cy="907218"/>
          </a:xfrm>
        </p:spPr>
        <p:txBody>
          <a:bodyPr>
            <a:normAutofit/>
          </a:bodyPr>
          <a:lstStyle/>
          <a:p>
            <a:r>
              <a:rPr lang="nb-NO" sz="2400" b="1" dirty="0" smtClean="0"/>
              <a:t>ULIK AKSENTUERING I OMTALEN AV MENNESKET</a:t>
            </a:r>
            <a:endParaRPr lang="nb-NO" sz="2400" b="1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34039" y="1520088"/>
            <a:ext cx="3427538" cy="639762"/>
          </a:xfrm>
        </p:spPr>
        <p:txBody>
          <a:bodyPr>
            <a:noAutofit/>
          </a:bodyPr>
          <a:lstStyle/>
          <a:p>
            <a:r>
              <a:rPr lang="nb-NO" sz="2800" b="0" i="1" dirty="0" smtClean="0">
                <a:solidFill>
                  <a:srgbClr val="000000"/>
                </a:solidFill>
              </a:rPr>
              <a:t>1 Mos 1</a:t>
            </a:r>
            <a:endParaRPr lang="nb-NO" sz="2800" b="0" i="1" dirty="0">
              <a:solidFill>
                <a:srgbClr val="000000"/>
              </a:solidFill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1041720" y="2449488"/>
            <a:ext cx="3516813" cy="3361003"/>
          </a:xfrm>
        </p:spPr>
        <p:txBody>
          <a:bodyPr>
            <a:normAutofit/>
          </a:bodyPr>
          <a:lstStyle/>
          <a:p>
            <a:pPr indent="-342900"/>
            <a:r>
              <a:rPr lang="nb-NO" sz="2000" dirty="0" smtClean="0"/>
              <a:t>Skapt i Guds bilde</a:t>
            </a:r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endParaRPr lang="nb-NO" sz="2000" dirty="0" smtClean="0"/>
          </a:p>
          <a:p>
            <a:pPr indent="-342900"/>
            <a:r>
              <a:rPr lang="nb-NO" sz="2000" dirty="0" smtClean="0"/>
              <a:t>Bli mange, </a:t>
            </a:r>
            <a:br>
              <a:rPr lang="nb-NO" sz="2000" dirty="0" smtClean="0"/>
            </a:br>
            <a:r>
              <a:rPr lang="nb-NO" sz="2000" b="1" dirty="0" smtClean="0"/>
              <a:t>legg</a:t>
            </a:r>
            <a:r>
              <a:rPr lang="nb-NO" sz="2000" dirty="0" smtClean="0"/>
              <a:t> jorden </a:t>
            </a:r>
            <a:r>
              <a:rPr lang="nb-NO" sz="2000" b="1" dirty="0" smtClean="0"/>
              <a:t>under</a:t>
            </a:r>
            <a:r>
              <a:rPr lang="nb-NO" sz="2000" dirty="0" smtClean="0"/>
              <a:t> dere. Dere skal </a:t>
            </a:r>
            <a:r>
              <a:rPr lang="nb-NO" sz="2000" b="1" dirty="0" smtClean="0"/>
              <a:t>råde</a:t>
            </a:r>
            <a:r>
              <a:rPr lang="nb-NO" sz="2000" dirty="0" smtClean="0"/>
              <a:t> over…</a:t>
            </a:r>
          </a:p>
          <a:p>
            <a:pPr marL="0" indent="0">
              <a:buNone/>
            </a:pPr>
            <a:endParaRPr lang="nb-NO" sz="2000" dirty="0" smtClean="0"/>
          </a:p>
          <a:p>
            <a:pPr indent="-342900"/>
            <a:endParaRPr lang="nb-NO" sz="2000" dirty="0" smtClean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009291" y="1520088"/>
            <a:ext cx="3055717" cy="639762"/>
          </a:xfrm>
        </p:spPr>
        <p:txBody>
          <a:bodyPr>
            <a:noAutofit/>
          </a:bodyPr>
          <a:lstStyle/>
          <a:p>
            <a:r>
              <a:rPr lang="nb-NO" sz="2800" b="0" i="1" dirty="0" smtClean="0">
                <a:solidFill>
                  <a:srgbClr val="000000"/>
                </a:solidFill>
              </a:rPr>
              <a:t>1 Mos 2</a:t>
            </a:r>
            <a:endParaRPr lang="nb-NO" sz="2800" b="0" i="1" dirty="0">
              <a:solidFill>
                <a:srgbClr val="000000"/>
              </a:solidFill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461577" y="2449488"/>
            <a:ext cx="3603431" cy="3361003"/>
          </a:xfrm>
        </p:spPr>
        <p:txBody>
          <a:bodyPr>
            <a:normAutofit fontScale="32500" lnSpcReduction="20000"/>
          </a:bodyPr>
          <a:lstStyle/>
          <a:p>
            <a:pPr indent="-342900"/>
            <a:r>
              <a:rPr lang="nb-NO" sz="6200" dirty="0" smtClean="0"/>
              <a:t>Skapt av </a:t>
            </a:r>
            <a:r>
              <a:rPr lang="nb-NO" sz="6200" b="1" dirty="0" smtClean="0">
                <a:solidFill>
                  <a:srgbClr val="7FAA00"/>
                </a:solidFill>
              </a:rPr>
              <a:t>jord</a:t>
            </a:r>
            <a:r>
              <a:rPr lang="nb-NO" sz="6200" dirty="0" smtClean="0">
                <a:solidFill>
                  <a:srgbClr val="7FAA00"/>
                </a:solidFill>
              </a:rPr>
              <a:t> </a:t>
            </a:r>
            <a:r>
              <a:rPr lang="nb-NO" sz="6200" dirty="0" smtClean="0"/>
              <a:t>og Guds </a:t>
            </a:r>
            <a:r>
              <a:rPr lang="nb-NO" sz="6200" dirty="0" err="1" smtClean="0"/>
              <a:t>livspust</a:t>
            </a:r>
            <a:endParaRPr lang="nb-NO" sz="6200" dirty="0" smtClean="0"/>
          </a:p>
          <a:p>
            <a:pPr marL="0" indent="0">
              <a:buNone/>
            </a:pPr>
            <a:endParaRPr lang="nb-NO" sz="6200" dirty="0" smtClean="0"/>
          </a:p>
          <a:p>
            <a:pPr indent="-342900"/>
            <a:r>
              <a:rPr lang="nb-NO" sz="6200" dirty="0" smtClean="0"/>
              <a:t>Dyrke og </a:t>
            </a:r>
            <a:r>
              <a:rPr lang="nb-NO" sz="6200" b="1" dirty="0" smtClean="0">
                <a:solidFill>
                  <a:srgbClr val="7FAA00"/>
                </a:solidFill>
              </a:rPr>
              <a:t>passe / vokte </a:t>
            </a:r>
            <a:r>
              <a:rPr lang="nb-NO" sz="6200" dirty="0" smtClean="0"/>
              <a:t>passe hagen</a:t>
            </a:r>
          </a:p>
          <a:p>
            <a:pPr indent="-342900"/>
            <a:endParaRPr lang="nb-NO" sz="5000" dirty="0"/>
          </a:p>
          <a:p>
            <a:pPr indent="-342900"/>
            <a:r>
              <a:rPr lang="nb-NO" sz="6200" dirty="0" smtClean="0"/>
              <a:t>Ord reflekterer </a:t>
            </a:r>
            <a:r>
              <a:rPr lang="nb-NO" sz="6200" b="1" dirty="0" smtClean="0">
                <a:solidFill>
                  <a:srgbClr val="7FAA00"/>
                </a:solidFill>
              </a:rPr>
              <a:t>slektskap</a:t>
            </a:r>
            <a:r>
              <a:rPr lang="nb-NO" sz="6200" dirty="0" smtClean="0">
                <a:solidFill>
                  <a:srgbClr val="7FAA00"/>
                </a:solidFill>
              </a:rPr>
              <a:t> </a:t>
            </a:r>
            <a:r>
              <a:rPr lang="nb-NO" sz="6200" dirty="0" smtClean="0"/>
              <a:t>mellom </a:t>
            </a:r>
            <a:r>
              <a:rPr lang="nb-NO" sz="6200" dirty="0" err="1" smtClean="0"/>
              <a:t>mnsk</a:t>
            </a:r>
            <a:r>
              <a:rPr lang="nb-NO" sz="6200" dirty="0" smtClean="0"/>
              <a:t> og jorda</a:t>
            </a:r>
            <a:br>
              <a:rPr lang="nb-NO" sz="6200" dirty="0" smtClean="0"/>
            </a:br>
            <a:r>
              <a:rPr lang="nb-NO" sz="3600" dirty="0" smtClean="0"/>
              <a:t/>
            </a:r>
            <a:br>
              <a:rPr lang="nb-NO" sz="3600" dirty="0" smtClean="0"/>
            </a:br>
            <a:r>
              <a:rPr lang="nb-NO" sz="4900" dirty="0" smtClean="0">
                <a:solidFill>
                  <a:schemeClr val="tx1"/>
                </a:solidFill>
              </a:rPr>
              <a:t>- </a:t>
            </a:r>
            <a:r>
              <a:rPr lang="nb-NO" sz="4900" b="1" i="1" dirty="0" smtClean="0">
                <a:solidFill>
                  <a:srgbClr val="698D00"/>
                </a:solidFill>
              </a:rPr>
              <a:t>adam</a:t>
            </a:r>
            <a:r>
              <a:rPr lang="nb-NO" sz="4900" i="1" dirty="0" smtClean="0">
                <a:solidFill>
                  <a:schemeClr val="tx1"/>
                </a:solidFill>
              </a:rPr>
              <a:t> </a:t>
            </a:r>
            <a:r>
              <a:rPr lang="nb-NO" sz="4900" dirty="0">
                <a:solidFill>
                  <a:schemeClr val="tx1"/>
                </a:solidFill>
              </a:rPr>
              <a:t>av </a:t>
            </a:r>
            <a:r>
              <a:rPr lang="nb-NO" sz="4900" b="1" i="1" dirty="0" err="1" smtClean="0">
                <a:solidFill>
                  <a:srgbClr val="698D00"/>
                </a:solidFill>
              </a:rPr>
              <a:t>adamah</a:t>
            </a:r>
            <a:r>
              <a:rPr lang="nb-NO" sz="4900" i="1" dirty="0">
                <a:solidFill>
                  <a:schemeClr val="tx1"/>
                </a:solidFill>
              </a:rPr>
              <a:t/>
            </a:r>
            <a:br>
              <a:rPr lang="nb-NO" sz="4900" i="1" dirty="0">
                <a:solidFill>
                  <a:schemeClr val="tx1"/>
                </a:solidFill>
              </a:rPr>
            </a:br>
            <a:r>
              <a:rPr lang="nb-NO" sz="4900" i="1" dirty="0" smtClean="0">
                <a:solidFill>
                  <a:schemeClr val="tx1"/>
                </a:solidFill>
              </a:rPr>
              <a:t>- </a:t>
            </a:r>
            <a:r>
              <a:rPr lang="nb-NO" sz="4900" dirty="0" smtClean="0">
                <a:solidFill>
                  <a:schemeClr val="tx1"/>
                </a:solidFill>
              </a:rPr>
              <a:t>alle andre skapninger skapes også av jord og kalles som </a:t>
            </a:r>
            <a:r>
              <a:rPr lang="nb-NO" sz="4900" dirty="0" err="1" smtClean="0">
                <a:solidFill>
                  <a:schemeClr val="tx1"/>
                </a:solidFill>
              </a:rPr>
              <a:t>mnsk</a:t>
            </a:r>
            <a:r>
              <a:rPr lang="nb-NO" sz="4900" dirty="0" smtClean="0">
                <a:solidFill>
                  <a:schemeClr val="tx1"/>
                </a:solidFill>
              </a:rPr>
              <a:t>. </a:t>
            </a:r>
            <a:r>
              <a:rPr lang="nb-NO" sz="4900" i="1" dirty="0" smtClean="0">
                <a:solidFill>
                  <a:schemeClr val="tx1"/>
                </a:solidFill>
              </a:rPr>
              <a:t>”</a:t>
            </a:r>
            <a:r>
              <a:rPr lang="nb-NO" sz="4900" b="1" i="1" dirty="0" err="1" smtClean="0">
                <a:solidFill>
                  <a:srgbClr val="698D00"/>
                </a:solidFill>
              </a:rPr>
              <a:t>nefesj</a:t>
            </a:r>
            <a:r>
              <a:rPr lang="nb-NO" sz="4900" b="1" i="1" dirty="0" smtClean="0">
                <a:solidFill>
                  <a:srgbClr val="698D00"/>
                </a:solidFill>
              </a:rPr>
              <a:t> </a:t>
            </a:r>
            <a:r>
              <a:rPr lang="nb-NO" sz="4900" b="1" i="1" dirty="0" err="1" smtClean="0">
                <a:solidFill>
                  <a:srgbClr val="698D00"/>
                </a:solidFill>
              </a:rPr>
              <a:t>hajjah</a:t>
            </a:r>
            <a:r>
              <a:rPr lang="nb-NO" sz="4900" i="1" dirty="0" smtClean="0">
                <a:solidFill>
                  <a:schemeClr val="tx1"/>
                </a:solidFill>
              </a:rPr>
              <a:t>” (levende sjel)</a:t>
            </a:r>
            <a:endParaRPr lang="nb-NO" sz="4900" i="1" dirty="0">
              <a:solidFill>
                <a:schemeClr val="tx1"/>
              </a:solidFill>
            </a:endParaRPr>
          </a:p>
          <a:p>
            <a:pPr indent="-342900"/>
            <a:endParaRPr lang="nb-NO" sz="2000" dirty="0" smtClean="0"/>
          </a:p>
          <a:p>
            <a:pPr indent="-342900"/>
            <a:endParaRPr lang="nb-NO" sz="2000" dirty="0" smtClean="0"/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3443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1873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Et mer deltakende perspektiv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Mindre hierarkisk</a:t>
            </a:r>
          </a:p>
          <a:p>
            <a:r>
              <a:rPr lang="nb-NO" dirty="0" smtClean="0"/>
              <a:t>Mer deltakende perspektiv</a:t>
            </a:r>
          </a:p>
          <a:p>
            <a:r>
              <a:rPr lang="nb-NO" dirty="0" smtClean="0"/>
              <a:t>Utvidet fellesskap </a:t>
            </a:r>
            <a:br>
              <a:rPr lang="nb-NO" dirty="0" smtClean="0"/>
            </a:br>
            <a:endParaRPr lang="nb-NO" dirty="0" smtClean="0"/>
          </a:p>
          <a:p>
            <a:r>
              <a:rPr lang="nb-NO" dirty="0" smtClean="0"/>
              <a:t>Kan 1. skapelsesberetning leses i lys av 2. skapelsesfortelling?</a:t>
            </a:r>
          </a:p>
          <a:p>
            <a:pPr lvl="1"/>
            <a:r>
              <a:rPr lang="nb-NO" i="1" dirty="0" err="1" smtClean="0"/>
              <a:t>radah</a:t>
            </a:r>
            <a:r>
              <a:rPr lang="nb-NO" dirty="0" smtClean="0"/>
              <a:t> </a:t>
            </a:r>
            <a:r>
              <a:rPr lang="nb-NO" dirty="0" smtClean="0">
                <a:sym typeface="Wingdings"/>
              </a:rPr>
              <a:t>  </a:t>
            </a:r>
            <a:r>
              <a:rPr lang="nb-NO" i="1" dirty="0" err="1" smtClean="0">
                <a:sym typeface="Wingdings"/>
              </a:rPr>
              <a:t>tselem</a:t>
            </a:r>
            <a:r>
              <a:rPr lang="nb-NO" dirty="0" smtClean="0">
                <a:sym typeface="Wingdings"/>
              </a:rPr>
              <a:t> (</a:t>
            </a:r>
            <a:r>
              <a:rPr lang="nb-NO" dirty="0" err="1" smtClean="0">
                <a:sym typeface="Wingdings"/>
              </a:rPr>
              <a:t>demot</a:t>
            </a:r>
            <a:r>
              <a:rPr lang="nb-NO" dirty="0" smtClean="0">
                <a:sym typeface="Wingdings"/>
              </a:rPr>
              <a:t>)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424448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601001" y="464949"/>
            <a:ext cx="3767866" cy="5632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Takk, gode Gud, for alle ting, </a:t>
            </a:r>
            <a:r>
              <a:rPr lang="nb-NO" dirty="0" smtClean="0"/>
              <a:t> først </a:t>
            </a:r>
            <a:r>
              <a:rPr lang="nb-NO" dirty="0"/>
              <a:t>for bror Sol, så lys og fin.</a:t>
            </a:r>
            <a:r>
              <a:rPr lang="nb-NO" dirty="0" smtClean="0"/>
              <a:t> Han </a:t>
            </a:r>
            <a:r>
              <a:rPr lang="nb-NO" dirty="0"/>
              <a:t>vekker oss hvert morgengry </a:t>
            </a:r>
            <a:r>
              <a:rPr lang="nb-NO" dirty="0" smtClean="0"/>
              <a:t> og </a:t>
            </a:r>
            <a:r>
              <a:rPr lang="nb-NO" dirty="0"/>
              <a:t>er ditt tegn for oss i sky.</a:t>
            </a:r>
            <a:r>
              <a:rPr lang="nb-NO" dirty="0" smtClean="0"/>
              <a:t> Halleluja</a:t>
            </a:r>
            <a:r>
              <a:rPr lang="nb-NO" dirty="0"/>
              <a:t>, halleluja. </a:t>
            </a:r>
            <a:endParaRPr lang="nb-NO" dirty="0" smtClean="0"/>
          </a:p>
          <a:p>
            <a:r>
              <a:rPr lang="nb-NO" dirty="0" smtClean="0"/>
              <a:t>Takk </a:t>
            </a:r>
            <a:r>
              <a:rPr lang="nb-NO" dirty="0"/>
              <a:t>for alle dine under. </a:t>
            </a:r>
            <a:r>
              <a:rPr lang="nb-NO" dirty="0" smtClean="0"/>
              <a:t> Du </a:t>
            </a:r>
            <a:r>
              <a:rPr lang="nb-NO" dirty="0"/>
              <a:t>tenner lys hver </a:t>
            </a:r>
            <a:r>
              <a:rPr lang="nb-NO" dirty="0" err="1"/>
              <a:t>stjernenatt</a:t>
            </a:r>
            <a:r>
              <a:rPr lang="nb-NO" dirty="0"/>
              <a:t>, </a:t>
            </a:r>
            <a:r>
              <a:rPr lang="nb-NO" dirty="0" smtClean="0"/>
              <a:t> gir </a:t>
            </a:r>
            <a:r>
              <a:rPr lang="nb-NO" dirty="0"/>
              <a:t>søster Måne hennes prakt.</a:t>
            </a:r>
            <a:r>
              <a:rPr lang="nb-NO" dirty="0" smtClean="0"/>
              <a:t> Du </a:t>
            </a:r>
            <a:r>
              <a:rPr lang="nb-NO" dirty="0"/>
              <a:t>sender ut bror Vind, så yr, </a:t>
            </a:r>
            <a:r>
              <a:rPr lang="nb-NO" dirty="0" smtClean="0"/>
              <a:t> han </a:t>
            </a:r>
            <a:r>
              <a:rPr lang="nb-NO" dirty="0"/>
              <a:t>drar omkring til tåken flyr.</a:t>
            </a:r>
            <a:r>
              <a:rPr lang="nb-NO" dirty="0" smtClean="0"/>
              <a:t> Omkved</a:t>
            </a:r>
            <a:r>
              <a:rPr lang="nb-NO" dirty="0"/>
              <a:t>.     </a:t>
            </a:r>
            <a:r>
              <a:rPr lang="nb-NO" dirty="0" smtClean="0"/>
              <a:t> Syng </a:t>
            </a:r>
            <a:r>
              <a:rPr lang="nb-NO" dirty="0"/>
              <a:t>søster Vann, fra kilden dyp, </a:t>
            </a:r>
            <a:r>
              <a:rPr lang="nb-NO" dirty="0" smtClean="0"/>
              <a:t> bred </a:t>
            </a:r>
            <a:r>
              <a:rPr lang="nb-NO" dirty="0"/>
              <a:t>ut ditt store hav i fryd.</a:t>
            </a:r>
            <a:r>
              <a:rPr lang="nb-NO" dirty="0" smtClean="0"/>
              <a:t> Nå </a:t>
            </a:r>
            <a:r>
              <a:rPr lang="nb-NO" dirty="0"/>
              <a:t>kaster regnet sølv på alt, </a:t>
            </a:r>
            <a:r>
              <a:rPr lang="nb-NO" dirty="0" smtClean="0"/>
              <a:t> og </a:t>
            </a:r>
            <a:r>
              <a:rPr lang="nb-NO" dirty="0"/>
              <a:t>jorden jubler der det falt.</a:t>
            </a:r>
            <a:r>
              <a:rPr lang="nb-NO" dirty="0" smtClean="0"/>
              <a:t> Omkved</a:t>
            </a:r>
            <a:r>
              <a:rPr lang="nb-NO" dirty="0"/>
              <a:t>.   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4513176" y="737115"/>
            <a:ext cx="4138967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Strål opp, bror Ild, og takk den Gud </a:t>
            </a:r>
            <a:r>
              <a:rPr lang="nb-NO" dirty="0" smtClean="0"/>
              <a:t> som </a:t>
            </a:r>
            <a:r>
              <a:rPr lang="nb-NO" dirty="0"/>
              <a:t>skapte lyset på sitt bud.</a:t>
            </a:r>
            <a:r>
              <a:rPr lang="nb-NO" dirty="0" smtClean="0"/>
              <a:t> Gi </a:t>
            </a:r>
            <a:r>
              <a:rPr lang="nb-NO" dirty="0"/>
              <a:t>kullet glød og lampen skinn, </a:t>
            </a:r>
            <a:r>
              <a:rPr lang="nb-NO" dirty="0" smtClean="0"/>
              <a:t> varm </a:t>
            </a:r>
            <a:r>
              <a:rPr lang="nb-NO" dirty="0"/>
              <a:t>oss, bror Ild, ved flammen din.</a:t>
            </a:r>
            <a:r>
              <a:rPr lang="nb-NO" dirty="0" smtClean="0"/>
              <a:t> Omkved</a:t>
            </a:r>
            <a:r>
              <a:rPr lang="nb-NO" dirty="0"/>
              <a:t>. </a:t>
            </a:r>
            <a:r>
              <a:rPr lang="nb-NO" dirty="0" smtClean="0"/>
              <a:t> Takk</a:t>
            </a:r>
            <a:r>
              <a:rPr lang="nb-NO" dirty="0"/>
              <a:t>, gode Gud, for moder Jord, </a:t>
            </a:r>
            <a:r>
              <a:rPr lang="nb-NO" dirty="0" smtClean="0"/>
              <a:t> hun </a:t>
            </a:r>
            <a:r>
              <a:rPr lang="nb-NO" dirty="0"/>
              <a:t>gjør oss ett med alt som gror.</a:t>
            </a:r>
            <a:r>
              <a:rPr lang="nb-NO" dirty="0" smtClean="0"/>
              <a:t> Hun </a:t>
            </a:r>
            <a:r>
              <a:rPr lang="nb-NO" dirty="0"/>
              <a:t>bærer trær og blomster frem </a:t>
            </a:r>
            <a:r>
              <a:rPr lang="nb-NO" dirty="0" smtClean="0"/>
              <a:t> og </a:t>
            </a:r>
            <a:r>
              <a:rPr lang="nb-NO" dirty="0"/>
              <a:t>smykker by og land med dem.</a:t>
            </a:r>
            <a:r>
              <a:rPr lang="nb-NO" dirty="0" smtClean="0"/>
              <a:t> Omkved.</a:t>
            </a:r>
          </a:p>
          <a:p>
            <a:endParaRPr lang="nb-NO" dirty="0"/>
          </a:p>
          <a:p>
            <a:r>
              <a:rPr lang="nb-NO" dirty="0"/>
              <a:t>Syng, dag og natt! </a:t>
            </a:r>
            <a:endParaRPr lang="nb-NO" dirty="0" smtClean="0"/>
          </a:p>
          <a:p>
            <a:r>
              <a:rPr lang="nb-NO" dirty="0" smtClean="0"/>
              <a:t>Syng</a:t>
            </a:r>
            <a:r>
              <a:rPr lang="nb-NO" dirty="0"/>
              <a:t>, hav og jord! </a:t>
            </a:r>
            <a:r>
              <a:rPr lang="nb-NO" dirty="0" smtClean="0"/>
              <a:t> Vi </a:t>
            </a:r>
            <a:r>
              <a:rPr lang="nb-NO" dirty="0"/>
              <a:t>priser Gud i samstemt kor:</a:t>
            </a:r>
            <a:r>
              <a:rPr lang="nb-NO" dirty="0" smtClean="0"/>
              <a:t> Du </a:t>
            </a:r>
            <a:r>
              <a:rPr lang="nb-NO" dirty="0"/>
              <a:t>er så rik! Du ser oss nå, </a:t>
            </a:r>
            <a:r>
              <a:rPr lang="nb-NO" dirty="0" smtClean="0"/>
              <a:t> du </a:t>
            </a:r>
            <a:r>
              <a:rPr lang="nb-NO" dirty="0"/>
              <a:t>bøyer deg mot alle små.</a:t>
            </a:r>
            <a:r>
              <a:rPr lang="nb-NO" dirty="0" smtClean="0"/>
              <a:t> Omkved</a:t>
            </a:r>
            <a:r>
              <a:rPr lang="nb-NO" dirty="0"/>
              <a:t>. (</a:t>
            </a:r>
            <a:r>
              <a:rPr lang="nb-NO" dirty="0" err="1"/>
              <a:t>NoS</a:t>
            </a:r>
            <a:r>
              <a:rPr lang="nb-NO" dirty="0"/>
              <a:t> 281)</a:t>
            </a:r>
          </a:p>
        </p:txBody>
      </p:sp>
    </p:spTree>
    <p:extLst>
      <p:ext uri="{BB962C8B-B14F-4D97-AF65-F5344CB8AC3E}">
        <p14:creationId xmlns:p14="http://schemas.microsoft.com/office/powerpoint/2010/main" val="1922880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b-NO" sz="5400" b="1" dirty="0" smtClean="0"/>
              <a:t>Skapt</a:t>
            </a:r>
            <a:r>
              <a:rPr lang="nb-NO" sz="5400" dirty="0" smtClean="0"/>
              <a:t> – </a:t>
            </a:r>
            <a:br>
              <a:rPr lang="nb-NO" sz="5400" dirty="0" smtClean="0"/>
            </a:br>
            <a:r>
              <a:rPr lang="nb-NO" sz="5400" dirty="0" smtClean="0"/>
              <a:t>av </a:t>
            </a:r>
            <a:r>
              <a:rPr lang="nb-NO" sz="5400" dirty="0" smtClean="0">
                <a:solidFill>
                  <a:srgbClr val="8E755E"/>
                </a:solidFill>
              </a:rPr>
              <a:t>JORD</a:t>
            </a:r>
            <a:endParaRPr lang="nb-NO" sz="5400" dirty="0">
              <a:solidFill>
                <a:srgbClr val="8E755E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Om å ha jorda som identitet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952530" y="3243304"/>
            <a:ext cx="35060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SAMISKE TRADISJONER</a:t>
            </a:r>
          </a:p>
        </p:txBody>
      </p:sp>
    </p:spTree>
    <p:extLst>
      <p:ext uri="{BB962C8B-B14F-4D97-AF65-F5344CB8AC3E}">
        <p14:creationId xmlns:p14="http://schemas.microsoft.com/office/powerpoint/2010/main" val="178637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34195"/>
          </a:xfrm>
        </p:spPr>
        <p:txBody>
          <a:bodyPr>
            <a:normAutofit/>
          </a:bodyPr>
          <a:lstStyle/>
          <a:p>
            <a:r>
              <a:rPr lang="nb-NO" dirty="0" smtClean="0"/>
              <a:t>Samiske tradisjoner…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”I begynnelsen kunne alle ting tale… og de skal få tilbake taleevnen på dommens dag.</a:t>
            </a:r>
          </a:p>
          <a:p>
            <a:r>
              <a:rPr lang="nb-NO" dirty="0" smtClean="0"/>
              <a:t>Du skal lytte til naturens stemme.</a:t>
            </a:r>
          </a:p>
          <a:p>
            <a:r>
              <a:rPr lang="nb-NO" dirty="0" smtClean="0"/>
              <a:t>Spør om overnattingstillatelser.</a:t>
            </a:r>
          </a:p>
          <a:p>
            <a:r>
              <a:rPr lang="nb-NO" dirty="0" err="1" smtClean="0"/>
              <a:t>Sivdnideapmi</a:t>
            </a:r>
            <a:r>
              <a:rPr lang="nb-NO" dirty="0"/>
              <a:t> </a:t>
            </a:r>
            <a:r>
              <a:rPr lang="nb-NO" dirty="0" smtClean="0"/>
              <a:t>/ </a:t>
            </a:r>
            <a:r>
              <a:rPr lang="nb-NO" dirty="0" err="1" smtClean="0"/>
              <a:t>russesteapmi</a:t>
            </a:r>
            <a:endParaRPr lang="nb-NO" dirty="0" smtClean="0"/>
          </a:p>
          <a:p>
            <a:pPr marL="6858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09606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b-NO" sz="5400" b="1" dirty="0" smtClean="0"/>
              <a:t>Skapt</a:t>
            </a:r>
            <a:r>
              <a:rPr lang="nb-NO" sz="5400" dirty="0" smtClean="0"/>
              <a:t> – </a:t>
            </a:r>
            <a:br>
              <a:rPr lang="nb-NO" sz="5400" dirty="0" smtClean="0"/>
            </a:br>
            <a:r>
              <a:rPr lang="nb-NO" sz="5400" dirty="0" smtClean="0"/>
              <a:t>av </a:t>
            </a:r>
            <a:r>
              <a:rPr lang="nb-NO" sz="5400" dirty="0" smtClean="0">
                <a:solidFill>
                  <a:srgbClr val="8E755E"/>
                </a:solidFill>
              </a:rPr>
              <a:t>JORD</a:t>
            </a:r>
            <a:endParaRPr lang="nb-NO" sz="5400" dirty="0">
              <a:solidFill>
                <a:srgbClr val="8E755E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Om å ha jorda som identitet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952530" y="3243304"/>
            <a:ext cx="24620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ET BUDSKAP </a:t>
            </a:r>
          </a:p>
          <a:p>
            <a:r>
              <a:rPr lang="nb-NO" sz="2400" b="1" dirty="0" smtClean="0"/>
              <a:t>FOR UNGDOM?</a:t>
            </a:r>
            <a:endParaRPr lang="nb-NO" sz="2400" b="1" dirty="0"/>
          </a:p>
        </p:txBody>
      </p:sp>
    </p:spTree>
    <p:extLst>
      <p:ext uri="{BB962C8B-B14F-4D97-AF65-F5344CB8AC3E}">
        <p14:creationId xmlns:p14="http://schemas.microsoft.com/office/powerpoint/2010/main" val="2341270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Litt om meg selv og </a:t>
            </a:r>
            <a:br>
              <a:rPr lang="nb-NO" dirty="0" smtClean="0"/>
            </a:br>
            <a:r>
              <a:rPr lang="nb-NO" dirty="0" smtClean="0"/>
              <a:t>et samisk perspektiv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21092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Jf</a:t>
            </a:r>
            <a:r>
              <a:rPr lang="nb-NO" dirty="0" smtClean="0"/>
              <a:t> Mary Elisabeth Moore</a:t>
            </a:r>
            <a:br>
              <a:rPr lang="nb-NO" dirty="0" smtClean="0"/>
            </a:br>
            <a:r>
              <a:rPr lang="nb-NO" dirty="0" smtClean="0"/>
              <a:t>”The </a:t>
            </a:r>
            <a:r>
              <a:rPr lang="nb-NO" dirty="0" err="1" smtClean="0"/>
              <a:t>Wisdom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youth</a:t>
            </a:r>
            <a:r>
              <a:rPr lang="nb-NO" dirty="0" smtClean="0"/>
              <a:t>”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03635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880241"/>
            <a:ext cx="7024744" cy="854813"/>
          </a:xfrm>
        </p:spPr>
        <p:txBody>
          <a:bodyPr>
            <a:normAutofit/>
          </a:bodyPr>
          <a:lstStyle/>
          <a:p>
            <a:r>
              <a:rPr lang="nb-NO" dirty="0" smtClean="0"/>
              <a:t>”skapt </a:t>
            </a:r>
            <a:r>
              <a:rPr lang="nb-NO" dirty="0" smtClean="0">
                <a:solidFill>
                  <a:srgbClr val="698D00"/>
                </a:solidFill>
              </a:rPr>
              <a:t>i jordas bilde</a:t>
            </a:r>
            <a:r>
              <a:rPr lang="nb-NO" dirty="0" smtClean="0"/>
              <a:t>”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1882478"/>
            <a:ext cx="6777317" cy="3950152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nb-NO" sz="2000" dirty="0" smtClean="0"/>
              <a:t>Jeg </a:t>
            </a:r>
            <a:r>
              <a:rPr lang="nb-NO" sz="2000" dirty="0"/>
              <a:t>er </a:t>
            </a:r>
            <a:r>
              <a:rPr lang="nb-NO" sz="2000" dirty="0" smtClean="0"/>
              <a:t>selv et </a:t>
            </a:r>
            <a:r>
              <a:rPr lang="nb-NO" sz="2000" dirty="0"/>
              <a:t>kretsløp av jord, </a:t>
            </a:r>
            <a:r>
              <a:rPr lang="nb-NO" sz="2000" dirty="0" smtClean="0"/>
              <a:t>luft, vann og ild, og lever </a:t>
            </a:r>
            <a:r>
              <a:rPr lang="nb-NO" sz="2000" dirty="0"/>
              <a:t>ved å delta i jordas store </a:t>
            </a:r>
            <a:r>
              <a:rPr lang="nb-NO" sz="2000" dirty="0" smtClean="0"/>
              <a:t>kretsløp av jord, luft, vann og ild.</a:t>
            </a:r>
          </a:p>
          <a:p>
            <a:pPr marL="68580" indent="0">
              <a:buNone/>
            </a:pPr>
            <a:endParaRPr lang="nb-NO" sz="2000" dirty="0" smtClean="0"/>
          </a:p>
          <a:p>
            <a:pPr marL="68580" indent="0">
              <a:buNone/>
            </a:pPr>
            <a:r>
              <a:rPr lang="nb-NO" sz="2000" dirty="0" smtClean="0"/>
              <a:t>- Jeg </a:t>
            </a:r>
            <a:r>
              <a:rPr lang="nb-NO" sz="2000" dirty="0"/>
              <a:t>låner et stykke jord i dette livet, </a:t>
            </a:r>
            <a:r>
              <a:rPr lang="nb-NO" sz="2000" dirty="0" smtClean="0"/>
              <a:t>og en dag skal </a:t>
            </a:r>
            <a:r>
              <a:rPr lang="nb-NO" sz="2000" dirty="0"/>
              <a:t>jeg </a:t>
            </a:r>
            <a:r>
              <a:rPr lang="nb-NO" sz="2000" dirty="0" smtClean="0"/>
              <a:t>gi </a:t>
            </a:r>
            <a:r>
              <a:rPr lang="nb-NO" sz="2000" dirty="0"/>
              <a:t>det tilbake. </a:t>
            </a:r>
            <a:endParaRPr lang="nb-NO" sz="2000" dirty="0" smtClean="0"/>
          </a:p>
          <a:p>
            <a:pPr marL="68580" indent="0">
              <a:buNone/>
            </a:pPr>
            <a:r>
              <a:rPr lang="nb-NO" sz="2000" dirty="0" smtClean="0"/>
              <a:t>- Noe </a:t>
            </a:r>
            <a:r>
              <a:rPr lang="nb-NO" sz="2000" dirty="0"/>
              <a:t>av verdens bekker og elver, sjøer og hav strømmer i meg</a:t>
            </a:r>
            <a:r>
              <a:rPr lang="nb-NO" sz="2000" dirty="0" smtClean="0"/>
              <a:t>.</a:t>
            </a:r>
            <a:endParaRPr lang="nb-NO" sz="2000" dirty="0"/>
          </a:p>
          <a:p>
            <a:pPr marL="68580" indent="0">
              <a:buNone/>
            </a:pPr>
            <a:r>
              <a:rPr lang="nb-NO" sz="2000" dirty="0" smtClean="0"/>
              <a:t>- Noe av verdens luft blåser som en livgivende vind i mitt åndedrett.</a:t>
            </a:r>
            <a:endParaRPr lang="nb-NO" sz="2000" dirty="0"/>
          </a:p>
          <a:p>
            <a:pPr marL="68580" indent="0">
              <a:buNone/>
            </a:pPr>
            <a:r>
              <a:rPr lang="nb-NO" sz="2000" dirty="0" smtClean="0"/>
              <a:t>- Noe av solas varme, brenner også i min kropp. 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582529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Tre teologiske grunnteser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 smtClean="0"/>
              <a:t>Veien til Gud leder oss aldri bort fra oss selv, men til dypet av oss selv (og bort fra våre falske jeg).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nb-NO" dirty="0" smtClean="0"/>
              <a:t>Veien til Gud leder oss aldri bort fra fellesskap, men forbinder oss enda sterkere til fellesskap</a:t>
            </a:r>
          </a:p>
          <a:p>
            <a:r>
              <a:rPr lang="nb-NO" dirty="0" smtClean="0"/>
              <a:t>Veien til Gud er ingen evakueringsaksjon bort fra verden, men fordyper vår relasjon til skaperverket. (ikke evakueringshåp, men frigjøringshåp)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1561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nb-NO" b="1" dirty="0" err="1" smtClean="0"/>
              <a:t>Niko</a:t>
            </a:r>
            <a:r>
              <a:rPr lang="nb-NO" b="1" dirty="0" smtClean="0"/>
              <a:t> </a:t>
            </a:r>
            <a:r>
              <a:rPr lang="nb-NO" b="1" dirty="0"/>
              <a:t>Valkeapää, </a:t>
            </a:r>
            <a:r>
              <a:rPr lang="nb-NO" b="1" dirty="0" smtClean="0"/>
              <a:t/>
            </a:r>
            <a:br>
              <a:rPr lang="nb-NO" b="1" dirty="0" smtClean="0"/>
            </a:br>
            <a:r>
              <a:rPr lang="nb-NO" i="1" dirty="0" err="1" smtClean="0">
                <a:solidFill>
                  <a:srgbClr val="000000"/>
                </a:solidFill>
              </a:rPr>
              <a:t>Rabas</a:t>
            </a:r>
            <a:r>
              <a:rPr lang="nb-NO" i="1" dirty="0" smtClean="0">
                <a:solidFill>
                  <a:srgbClr val="000000"/>
                </a:solidFill>
              </a:rPr>
              <a:t> </a:t>
            </a:r>
            <a:r>
              <a:rPr lang="nb-NO" i="1" dirty="0" err="1">
                <a:solidFill>
                  <a:srgbClr val="000000"/>
                </a:solidFill>
              </a:rPr>
              <a:t>mielain</a:t>
            </a:r>
            <a:r>
              <a:rPr lang="nb-NO" b="1" dirty="0"/>
              <a:t/>
            </a:r>
            <a:br>
              <a:rPr lang="nb-NO" b="1" dirty="0"/>
            </a:br>
            <a:r>
              <a:rPr lang="nb-NO" sz="2200" dirty="0">
                <a:hlinkClick r:id="rId2"/>
              </a:rPr>
              <a:t>https://www.youtube.com/watch?v=3Xy0RcE_K-</a:t>
            </a:r>
            <a:r>
              <a:rPr lang="nb-NO" sz="2200" dirty="0" smtClean="0">
                <a:hlinkClick r:id="rId2"/>
              </a:rPr>
              <a:t>A</a:t>
            </a:r>
            <a:r>
              <a:rPr lang="nb-NO" sz="2200" dirty="0" smtClean="0"/>
              <a:t> </a:t>
            </a:r>
            <a:endParaRPr lang="nb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066669"/>
              </p:ext>
            </p:extLst>
          </p:nvPr>
        </p:nvGraphicFramePr>
        <p:xfrm>
          <a:off x="1042988" y="2324100"/>
          <a:ext cx="6777037" cy="3813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5444"/>
                <a:gridCol w="3371593"/>
              </a:tblGrid>
              <a:tr h="323260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nb-NO" sz="2400" b="0" i="1" kern="1200" dirty="0" smtClean="0">
                        <a:solidFill>
                          <a:schemeClr val="tx1"/>
                        </a:solidFill>
                        <a:effectLst/>
                        <a:latin typeface="Cambria"/>
                        <a:ea typeface="+mn-ea"/>
                        <a:cs typeface="Cambria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nb-NO" sz="24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Luonddu</a:t>
                      </a:r>
                      <a:r>
                        <a:rPr lang="nb-NO" sz="2400" b="0" i="1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 </a:t>
                      </a:r>
                      <a:r>
                        <a:rPr lang="se-NO" sz="2400" b="0" i="1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čáppodat 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se-NO" sz="2400" b="0" i="1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gávdno min siste	</a:t>
                      </a:r>
                      <a:endParaRPr lang="nb-NO" sz="2400" b="0" i="1" kern="1200" dirty="0" smtClean="0">
                        <a:solidFill>
                          <a:schemeClr val="tx1"/>
                        </a:solidFill>
                        <a:effectLst/>
                        <a:latin typeface="Cambria"/>
                        <a:ea typeface="+mn-ea"/>
                        <a:cs typeface="Cambria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se-NO" sz="2400" b="0" i="1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jus mii háliidit 	</a:t>
                      </a:r>
                      <a:endParaRPr lang="nb-NO" sz="2400" b="0" i="1" kern="1200" dirty="0" smtClean="0">
                        <a:solidFill>
                          <a:schemeClr val="tx1"/>
                        </a:solidFill>
                        <a:effectLst/>
                        <a:latin typeface="Cambria"/>
                        <a:ea typeface="+mn-ea"/>
                        <a:cs typeface="Cambria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se-NO" sz="2400" b="0" i="1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dan maid oaidnit, 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se-NO" sz="2400" b="0" i="1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oaidnit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nb-NO" sz="2400" b="0" i="1" kern="1200" dirty="0" smtClean="0">
                        <a:solidFill>
                          <a:schemeClr val="tx1"/>
                        </a:solidFill>
                        <a:effectLst/>
                        <a:latin typeface="Cambria"/>
                        <a:ea typeface="+mn-ea"/>
                        <a:cs typeface="Cambria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se-NO" sz="2400" b="0" i="1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Dan gávdnat beare 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se-NO" sz="2400" b="0" i="1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rabas mielain</a:t>
                      </a:r>
                      <a:r>
                        <a:rPr lang="se-NO" sz="2400" b="0" kern="120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	</a:t>
                      </a:r>
                      <a:endParaRPr lang="nb-NO" sz="2400" b="0" dirty="0">
                        <a:solidFill>
                          <a:schemeClr val="tx1"/>
                        </a:solidFill>
                        <a:latin typeface="Cambria"/>
                        <a:cs typeface="Cambria"/>
                      </a:endParaRPr>
                    </a:p>
                  </a:txBody>
                  <a:tcPr marL="84713" marR="84713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e-NO" sz="2400" b="0" i="1" kern="1200" dirty="0" smtClean="0">
                        <a:solidFill>
                          <a:srgbClr val="000000"/>
                        </a:solidFill>
                        <a:effectLst/>
                        <a:latin typeface="Cambria"/>
                        <a:ea typeface="+mn-ea"/>
                        <a:cs typeface="Cambri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e-NO" sz="2400" b="0" i="1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Naturens skjønnhet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e-NO" sz="2400" b="0" i="1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finnes i oss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e-NO" sz="2400" b="0" i="1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om</a:t>
                      </a:r>
                      <a:r>
                        <a:rPr lang="se-NO" sz="2400" b="0" i="1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 vi </a:t>
                      </a:r>
                      <a:r>
                        <a:rPr lang="se-NO" sz="2400" b="0" i="1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ville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400" b="0" i="1" kern="120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se</a:t>
                      </a:r>
                      <a:r>
                        <a:rPr lang="nb-NO" sz="2400" b="0" i="1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 det,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400" b="0" i="1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se det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2400" b="0" i="1" kern="1200" baseline="0" dirty="0" smtClean="0">
                        <a:solidFill>
                          <a:srgbClr val="000000"/>
                        </a:solidFill>
                        <a:effectLst/>
                        <a:latin typeface="Cambria"/>
                        <a:ea typeface="+mn-ea"/>
                        <a:cs typeface="Cambri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400" b="0" i="1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Det finner vi bare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400" b="0" i="1" kern="1200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+mn-ea"/>
                          <a:cs typeface="Cambria"/>
                        </a:rPr>
                        <a:t>Med et åpent sinn</a:t>
                      </a:r>
                      <a:endParaRPr lang="nb-NO" sz="2400" b="0" i="1" kern="1200" dirty="0" smtClean="0">
                        <a:solidFill>
                          <a:srgbClr val="000000"/>
                        </a:solidFill>
                        <a:effectLst/>
                        <a:latin typeface="Cambria"/>
                        <a:ea typeface="+mn-ea"/>
                        <a:cs typeface="Cambria"/>
                      </a:endParaRPr>
                    </a:p>
                  </a:txBody>
                  <a:tcPr marL="84713" marR="84713">
                    <a:noFill/>
                  </a:tcPr>
                </a:tc>
              </a:tr>
              <a:tr h="430571">
                <a:tc>
                  <a:txBody>
                    <a:bodyPr/>
                    <a:lstStyle/>
                    <a:p>
                      <a:endParaRPr lang="nb-NO" dirty="0">
                        <a:solidFill>
                          <a:schemeClr val="tx1"/>
                        </a:solidFill>
                      </a:endParaRPr>
                    </a:p>
                  </a:txBody>
                  <a:tcPr marL="84713" marR="84713"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 marL="84713" marR="84713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747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Ungdomsteologi?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Dere er ekspertene</a:t>
            </a:r>
          </a:p>
          <a:p>
            <a:r>
              <a:rPr lang="nb-NO" dirty="0" smtClean="0"/>
              <a:t>Inviterer til samtale</a:t>
            </a:r>
          </a:p>
          <a:p>
            <a:r>
              <a:rPr lang="nb-NO" dirty="0" err="1"/>
              <a:t>Jf</a:t>
            </a:r>
            <a:r>
              <a:rPr lang="nb-NO" dirty="0"/>
              <a:t> Mary </a:t>
            </a:r>
            <a:r>
              <a:rPr lang="nb-NO" dirty="0" smtClean="0"/>
              <a:t>E. </a:t>
            </a:r>
            <a:r>
              <a:rPr lang="nb-NO" dirty="0" err="1" smtClean="0"/>
              <a:t>Moore,</a:t>
            </a:r>
            <a:r>
              <a:rPr lang="nb-NO" i="1" dirty="0" err="1" smtClean="0"/>
              <a:t>”</a:t>
            </a:r>
            <a:r>
              <a:rPr lang="nb-NO" i="1" dirty="0" err="1"/>
              <a:t>The</a:t>
            </a:r>
            <a:r>
              <a:rPr lang="nb-NO" i="1" dirty="0"/>
              <a:t> </a:t>
            </a:r>
            <a:r>
              <a:rPr lang="nb-NO" i="1" dirty="0" err="1"/>
              <a:t>Wisdom</a:t>
            </a:r>
            <a:r>
              <a:rPr lang="nb-NO" i="1" dirty="0"/>
              <a:t> </a:t>
            </a:r>
            <a:r>
              <a:rPr lang="nb-NO" i="1" dirty="0" err="1"/>
              <a:t>of</a:t>
            </a:r>
            <a:r>
              <a:rPr lang="nb-NO" i="1" dirty="0"/>
              <a:t> </a:t>
            </a:r>
            <a:r>
              <a:rPr lang="nb-NO" i="1" dirty="0" err="1"/>
              <a:t>youth</a:t>
            </a:r>
            <a:r>
              <a:rPr lang="nb-NO" i="1" dirty="0" smtClean="0"/>
              <a:t>”</a:t>
            </a:r>
            <a:r>
              <a:rPr lang="nb-NO" dirty="0" smtClean="0"/>
              <a:t>.</a:t>
            </a:r>
            <a:br>
              <a:rPr lang="nb-NO" dirty="0" smtClean="0"/>
            </a:br>
            <a:r>
              <a:rPr lang="nb-NO" sz="1800" dirty="0" smtClean="0"/>
              <a:t>5 verdier: </a:t>
            </a:r>
          </a:p>
          <a:p>
            <a:pPr lvl="1"/>
            <a:r>
              <a:rPr lang="nb-NO" sz="1600" dirty="0" err="1" smtClean="0"/>
              <a:t>Relating</a:t>
            </a:r>
            <a:r>
              <a:rPr lang="nb-NO" sz="1600" dirty="0" smtClean="0"/>
              <a:t> to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holy</a:t>
            </a:r>
            <a:r>
              <a:rPr lang="nb-NO" sz="1600" dirty="0" smtClean="0"/>
              <a:t>, </a:t>
            </a:r>
          </a:p>
          <a:p>
            <a:pPr lvl="1"/>
            <a:r>
              <a:rPr lang="nb-NO" sz="1600" dirty="0" err="1" smtClean="0"/>
              <a:t>living</a:t>
            </a:r>
            <a:r>
              <a:rPr lang="nb-NO" sz="1600" dirty="0" smtClean="0"/>
              <a:t> in </a:t>
            </a:r>
            <a:r>
              <a:rPr lang="nb-NO" sz="1600" dirty="0" err="1" smtClean="0"/>
              <a:t>community</a:t>
            </a:r>
            <a:r>
              <a:rPr lang="nb-NO" sz="1600" dirty="0" smtClean="0"/>
              <a:t>, </a:t>
            </a:r>
          </a:p>
          <a:p>
            <a:pPr lvl="1"/>
            <a:r>
              <a:rPr lang="nb-NO" sz="1600" dirty="0" err="1" smtClean="0"/>
              <a:t>understanding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world</a:t>
            </a:r>
            <a:r>
              <a:rPr lang="nb-NO" sz="1600" dirty="0" smtClean="0"/>
              <a:t> and </a:t>
            </a:r>
            <a:r>
              <a:rPr lang="nb-NO" sz="1600" dirty="0" err="1" smtClean="0"/>
              <a:t>its</a:t>
            </a:r>
            <a:r>
              <a:rPr lang="nb-NO" sz="1600" dirty="0" smtClean="0"/>
              <a:t> </a:t>
            </a:r>
            <a:r>
              <a:rPr lang="nb-NO" sz="1600" dirty="0" err="1" smtClean="0"/>
              <a:t>complexities</a:t>
            </a:r>
            <a:r>
              <a:rPr lang="nb-NO" sz="1600" dirty="0" smtClean="0"/>
              <a:t>, </a:t>
            </a:r>
          </a:p>
          <a:p>
            <a:pPr lvl="1"/>
            <a:r>
              <a:rPr lang="nb-NO" sz="1600" dirty="0" err="1" smtClean="0"/>
              <a:t>trustworthy</a:t>
            </a:r>
            <a:r>
              <a:rPr lang="nb-NO" sz="1600" dirty="0" smtClean="0"/>
              <a:t> </a:t>
            </a:r>
            <a:r>
              <a:rPr lang="nb-NO" sz="1600" dirty="0" err="1" smtClean="0"/>
              <a:t>ethical</a:t>
            </a:r>
            <a:r>
              <a:rPr lang="nb-NO" sz="1600" dirty="0" smtClean="0"/>
              <a:t> </a:t>
            </a:r>
            <a:r>
              <a:rPr lang="nb-NO" sz="1600" dirty="0" err="1" smtClean="0"/>
              <a:t>guidance</a:t>
            </a:r>
            <a:r>
              <a:rPr lang="nb-NO" sz="1600" dirty="0" smtClean="0"/>
              <a:t>, </a:t>
            </a:r>
          </a:p>
          <a:p>
            <a:pPr lvl="1"/>
            <a:r>
              <a:rPr lang="nb-NO" sz="1600" dirty="0" err="1" smtClean="0"/>
              <a:t>making</a:t>
            </a:r>
            <a:r>
              <a:rPr lang="nb-NO" sz="1600" dirty="0" smtClean="0"/>
              <a:t> a </a:t>
            </a:r>
            <a:r>
              <a:rPr lang="nb-NO" sz="1600" dirty="0" err="1" smtClean="0"/>
              <a:t>difference</a:t>
            </a:r>
            <a:r>
              <a:rPr lang="nb-NO" sz="1600" dirty="0" smtClean="0"/>
              <a:t> in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world</a:t>
            </a:r>
            <a:endParaRPr lang="nb-NO" sz="1600" dirty="0" smtClean="0"/>
          </a:p>
        </p:txBody>
      </p:sp>
    </p:spTree>
    <p:extLst>
      <p:ext uri="{BB962C8B-B14F-4D97-AF65-F5344CB8AC3E}">
        <p14:creationId xmlns:p14="http://schemas.microsoft.com/office/powerpoint/2010/main" val="4221284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skal vi berøre?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Bibelfortellinger</a:t>
            </a:r>
          </a:p>
          <a:p>
            <a:r>
              <a:rPr lang="nb-NO" dirty="0" smtClean="0"/>
              <a:t>Samiske tradisjoner</a:t>
            </a:r>
          </a:p>
          <a:p>
            <a:r>
              <a:rPr lang="nb-NO" dirty="0" smtClean="0"/>
              <a:t>Temaet relatert til ungdom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31164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b-NO" sz="5400" b="1" dirty="0" smtClean="0"/>
              <a:t>Skapt</a:t>
            </a:r>
            <a:r>
              <a:rPr lang="nb-NO" sz="5400" dirty="0" smtClean="0"/>
              <a:t> – </a:t>
            </a:r>
            <a:br>
              <a:rPr lang="nb-NO" sz="5400" dirty="0" smtClean="0"/>
            </a:br>
            <a:r>
              <a:rPr lang="nb-NO" sz="5400" dirty="0" smtClean="0"/>
              <a:t>av </a:t>
            </a:r>
            <a:r>
              <a:rPr lang="nb-NO" sz="5400" dirty="0" smtClean="0">
                <a:solidFill>
                  <a:srgbClr val="8E755E"/>
                </a:solidFill>
              </a:rPr>
              <a:t>JORD</a:t>
            </a:r>
            <a:endParaRPr lang="nb-NO" sz="5400" dirty="0">
              <a:solidFill>
                <a:srgbClr val="8E755E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Om å ha jorda som identitet</a:t>
            </a:r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077266" y="3277325"/>
            <a:ext cx="2092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SETTE TEMAET</a:t>
            </a:r>
            <a:endParaRPr lang="nb-NO" sz="2400" b="1" dirty="0"/>
          </a:p>
        </p:txBody>
      </p:sp>
    </p:spTree>
    <p:extLst>
      <p:ext uri="{BB962C8B-B14F-4D97-AF65-F5344CB8AC3E}">
        <p14:creationId xmlns:p14="http://schemas.microsoft.com/office/powerpoint/2010/main" val="219015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32780" y="2785398"/>
            <a:ext cx="7024744" cy="2828012"/>
          </a:xfrm>
        </p:spPr>
        <p:txBody>
          <a:bodyPr>
            <a:normAutofit/>
          </a:bodyPr>
          <a:lstStyle/>
          <a:p>
            <a:r>
              <a:rPr lang="nb-NO" sz="2400" b="1" dirty="0" smtClean="0">
                <a:solidFill>
                  <a:srgbClr val="6F9500"/>
                </a:solidFill>
              </a:rPr>
              <a:t>TO PERSPEKTIVER PÅ MENNESKET SOM SKAPT</a:t>
            </a:r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>- Hva har dere et forhold til?</a:t>
            </a:r>
            <a:b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>- Hva forbinder dere med de to?</a:t>
            </a:r>
            <a:b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>- En sammenheng, eller to forskjellige ting? </a:t>
            </a:r>
            <a:b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>(summing)</a:t>
            </a:r>
            <a:endParaRPr lang="nb-NO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43490" y="1649020"/>
            <a:ext cx="3427538" cy="639762"/>
          </a:xfrm>
        </p:spPr>
        <p:txBody>
          <a:bodyPr>
            <a:noAutofit/>
          </a:bodyPr>
          <a:lstStyle/>
          <a:p>
            <a:r>
              <a:rPr lang="nb-NO" sz="2800" i="1" dirty="0" smtClean="0">
                <a:solidFill>
                  <a:srgbClr val="000000"/>
                </a:solidFill>
              </a:rPr>
              <a:t>Skapt i Guds bilde</a:t>
            </a:r>
            <a:endParaRPr lang="nb-NO" sz="2800" i="1" dirty="0">
              <a:solidFill>
                <a:srgbClr val="000000"/>
              </a:solidFill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1041721" y="5091760"/>
            <a:ext cx="3419856" cy="718731"/>
          </a:xfrm>
        </p:spPr>
        <p:txBody>
          <a:bodyPr/>
          <a:lstStyle/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305920" y="1649020"/>
            <a:ext cx="3055717" cy="639762"/>
          </a:xfrm>
        </p:spPr>
        <p:txBody>
          <a:bodyPr>
            <a:noAutofit/>
          </a:bodyPr>
          <a:lstStyle/>
          <a:p>
            <a:r>
              <a:rPr lang="nb-NO" sz="2800" i="1" dirty="0" smtClean="0">
                <a:solidFill>
                  <a:srgbClr val="000000"/>
                </a:solidFill>
              </a:rPr>
              <a:t>Skapt av jord</a:t>
            </a:r>
            <a:endParaRPr lang="nb-NO" sz="2800" i="1" dirty="0">
              <a:solidFill>
                <a:srgbClr val="000000"/>
              </a:solidFill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152" y="5216503"/>
            <a:ext cx="3419856" cy="5939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40487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22854"/>
          </a:xfrm>
        </p:spPr>
        <p:txBody>
          <a:bodyPr>
            <a:normAutofit fontScale="90000"/>
          </a:bodyPr>
          <a:lstStyle/>
          <a:p>
            <a:r>
              <a:rPr lang="nb-NO" sz="3200" dirty="0" smtClean="0"/>
              <a:t>”</a:t>
            </a:r>
            <a:r>
              <a:rPr lang="nb-NO" sz="3200" b="1" dirty="0" smtClean="0">
                <a:solidFill>
                  <a:srgbClr val="698D00"/>
                </a:solidFill>
              </a:rPr>
              <a:t>Skapt i Guds bilde</a:t>
            </a:r>
            <a:r>
              <a:rPr lang="nb-NO" sz="3200" dirty="0" smtClean="0"/>
              <a:t>” &amp; ”</a:t>
            </a:r>
            <a:r>
              <a:rPr lang="nb-NO" sz="3200" b="1" dirty="0" smtClean="0">
                <a:solidFill>
                  <a:srgbClr val="698D00"/>
                </a:solidFill>
              </a:rPr>
              <a:t>skapt av jord</a:t>
            </a:r>
            <a:r>
              <a:rPr lang="nb-NO" sz="3200" dirty="0" smtClean="0"/>
              <a:t>” </a:t>
            </a:r>
            <a:endParaRPr lang="nb-NO" sz="32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UTTRYKKER TO FUNDAMENTALE RELASJONER </a:t>
            </a:r>
            <a:br>
              <a:rPr lang="nb-NO" dirty="0" smtClean="0"/>
            </a:br>
            <a:r>
              <a:rPr lang="nb-NO" dirty="0" smtClean="0"/>
              <a:t>for forståelsen av hva et menneske er.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IKKE MOTSETNING, men utfyllende perspektiver.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SISTE RELASJONEN (skapt av jord)</a:t>
            </a:r>
            <a:br>
              <a:rPr lang="nb-NO" dirty="0" smtClean="0"/>
            </a:br>
            <a:r>
              <a:rPr lang="nb-NO" dirty="0" smtClean="0"/>
              <a:t>behov for å styrke / revitalisere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9876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b-NO" sz="5400" b="1" dirty="0" smtClean="0"/>
              <a:t>Skapt</a:t>
            </a:r>
            <a:r>
              <a:rPr lang="nb-NO" sz="5400" dirty="0" smtClean="0"/>
              <a:t> – </a:t>
            </a:r>
            <a:br>
              <a:rPr lang="nb-NO" sz="5400" dirty="0" smtClean="0"/>
            </a:br>
            <a:r>
              <a:rPr lang="nb-NO" sz="5400" dirty="0" smtClean="0"/>
              <a:t>av </a:t>
            </a:r>
            <a:r>
              <a:rPr lang="nb-NO" sz="5400" dirty="0" smtClean="0">
                <a:solidFill>
                  <a:srgbClr val="8E755E"/>
                </a:solidFill>
              </a:rPr>
              <a:t>JORD</a:t>
            </a:r>
            <a:endParaRPr lang="nb-NO" sz="5400" dirty="0">
              <a:solidFill>
                <a:srgbClr val="8E755E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Om å ha jorda som identitet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952530" y="3243304"/>
            <a:ext cx="27698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 smtClean="0"/>
              <a:t>EN FORTELLING</a:t>
            </a:r>
          </a:p>
          <a:p>
            <a:r>
              <a:rPr lang="nb-NO" sz="2400" b="1" dirty="0" smtClean="0"/>
              <a:t>FRA ”VEIVISEREN”</a:t>
            </a:r>
            <a:endParaRPr lang="nb-NO" sz="2400" b="1" dirty="0"/>
          </a:p>
        </p:txBody>
      </p:sp>
    </p:spTree>
    <p:extLst>
      <p:ext uri="{BB962C8B-B14F-4D97-AF65-F5344CB8AC3E}">
        <p14:creationId xmlns:p14="http://schemas.microsoft.com/office/powerpoint/2010/main" val="2258294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Den som glemmer den store helheten…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nb-NO" dirty="0" smtClean="0"/>
              <a:t>”Du kan ikke rive deg løs fra det store evige fellesskapet, men du kan glemme at du er bundet til det. </a:t>
            </a:r>
          </a:p>
          <a:p>
            <a:pPr marL="68580" indent="0">
              <a:buNone/>
            </a:pPr>
            <a:endParaRPr lang="nb-NO" dirty="0"/>
          </a:p>
          <a:p>
            <a:pPr marL="68580" indent="0">
              <a:buNone/>
            </a:pPr>
            <a:r>
              <a:rPr lang="nb-NO" dirty="0" smtClean="0"/>
              <a:t>Men da blir du en </a:t>
            </a:r>
            <a:r>
              <a:rPr lang="nb-NO" dirty="0" err="1" smtClean="0"/>
              <a:t>tsjude</a:t>
            </a:r>
            <a:r>
              <a:rPr lang="nb-NO" dirty="0" smtClean="0"/>
              <a:t>, et menneske som har gått seg vill, på vei mot sin egen undergang.”</a:t>
            </a:r>
          </a:p>
          <a:p>
            <a:pPr marL="68580" indent="0">
              <a:buNone/>
            </a:pPr>
            <a:endParaRPr lang="nb-NO" dirty="0" smtClean="0"/>
          </a:p>
          <a:p>
            <a:pPr marL="68580" indent="0" algn="r">
              <a:buNone/>
            </a:pPr>
            <a:r>
              <a:rPr lang="nb-NO" sz="2000" dirty="0" smtClean="0"/>
              <a:t>(fra den samiske filmen </a:t>
            </a:r>
            <a:r>
              <a:rPr lang="nb-NO" sz="2000" i="1" dirty="0" err="1" smtClean="0"/>
              <a:t>Ofelaš</a:t>
            </a:r>
            <a:r>
              <a:rPr lang="nb-NO" sz="2000" i="1" dirty="0" smtClean="0"/>
              <a:t> / Veiviseren</a:t>
            </a:r>
            <a:r>
              <a:rPr lang="nb-NO" sz="2000" dirty="0" smtClean="0"/>
              <a:t>)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873393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1050</TotalTime>
  <Words>809</Words>
  <Application>Microsoft Macintosh PowerPoint</Application>
  <PresentationFormat>Skjermfremvisning (4:3)</PresentationFormat>
  <Paragraphs>138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23</vt:i4>
      </vt:variant>
    </vt:vector>
  </HeadingPairs>
  <TitlesOfParts>
    <vt:vector size="24" baseType="lpstr">
      <vt:lpstr>Austin</vt:lpstr>
      <vt:lpstr>Skapt –  av JORD</vt:lpstr>
      <vt:lpstr>Litt om meg selv og  et samisk perspektiv</vt:lpstr>
      <vt:lpstr>Ungdomsteologi?</vt:lpstr>
      <vt:lpstr>Hva skal vi berøre?</vt:lpstr>
      <vt:lpstr>Skapt –  av JORD</vt:lpstr>
      <vt:lpstr>TO PERSPEKTIVER PÅ MENNESKET SOM SKAPT  - Hva har dere et forhold til? - Hva forbinder dere med de to? - En sammenheng, eller to forskjellige ting?   (summing)</vt:lpstr>
      <vt:lpstr>”Skapt i Guds bilde” &amp; ”skapt av jord” </vt:lpstr>
      <vt:lpstr>Skapt –  av JORD</vt:lpstr>
      <vt:lpstr>Den som glemmer den store helheten…</vt:lpstr>
      <vt:lpstr>Klima- og miljøkrisen …</vt:lpstr>
      <vt:lpstr>Skapt –  av JORD</vt:lpstr>
      <vt:lpstr>Om å bevege seg fra kapittel 1 til kapittel 2</vt:lpstr>
      <vt:lpstr>TO SKAPELSESFORTELLINGER</vt:lpstr>
      <vt:lpstr>ULIK AKSENTUERING I OMTALEN AV MENNESKET</vt:lpstr>
      <vt:lpstr>Et mer deltakende perspektiv</vt:lpstr>
      <vt:lpstr>PowerPoint-presentasjon</vt:lpstr>
      <vt:lpstr>Skapt –  av JORD</vt:lpstr>
      <vt:lpstr>Samiske tradisjoner…</vt:lpstr>
      <vt:lpstr>Skapt –  av JORD</vt:lpstr>
      <vt:lpstr>Jf Mary Elisabeth Moore ”The Wisdom of youth”</vt:lpstr>
      <vt:lpstr>”skapt i jordas bilde”</vt:lpstr>
      <vt:lpstr>Tre teologiske grunnteser</vt:lpstr>
      <vt:lpstr>Niko Valkeapää,  Rabas mielain https://www.youtube.com/watch?v=3Xy0RcE_K-A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SKAPT – AV JORD</dc:title>
  <dc:creator>Tore Johnsen</dc:creator>
  <cp:lastModifiedBy>Tore Johnsen</cp:lastModifiedBy>
  <cp:revision>120</cp:revision>
  <dcterms:created xsi:type="dcterms:W3CDTF">2014-10-22T18:06:22Z</dcterms:created>
  <dcterms:modified xsi:type="dcterms:W3CDTF">2014-11-05T11:32:04Z</dcterms:modified>
</cp:coreProperties>
</file>