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76" r:id="rId3"/>
    <p:sldId id="275" r:id="rId4"/>
    <p:sldId id="265" r:id="rId5"/>
    <p:sldId id="257" r:id="rId6"/>
    <p:sldId id="272" r:id="rId7"/>
    <p:sldId id="271" r:id="rId8"/>
    <p:sldId id="274" r:id="rId9"/>
    <p:sldId id="267" r:id="rId10"/>
    <p:sldId id="268" r:id="rId11"/>
    <p:sldId id="269" r:id="rId12"/>
    <p:sldId id="270" r:id="rId13"/>
    <p:sldId id="258" r:id="rId14"/>
    <p:sldId id="259" r:id="rId15"/>
    <p:sldId id="260" r:id="rId16"/>
    <p:sldId id="261" r:id="rId17"/>
    <p:sldId id="262" r:id="rId18"/>
    <p:sldId id="263" r:id="rId19"/>
    <p:sldId id="264" r:id="rId20"/>
    <p:sldId id="286" r:id="rId21"/>
    <p:sldId id="285" r:id="rId22"/>
    <p:sldId id="287" r:id="rId23"/>
    <p:sldId id="279" r:id="rId24"/>
    <p:sldId id="283" r:id="rId25"/>
    <p:sldId id="280" r:id="rId26"/>
    <p:sldId id="282" r:id="rId27"/>
  </p:sldIdLst>
  <p:sldSz cx="12192000" cy="6858000"/>
  <p:notesSz cx="6794500" cy="9906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3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5F6124EE-38AE-4A28-B454-20A5B38972E1}" type="datetimeFigureOut">
              <a:rPr lang="nb-NO" smtClean="0"/>
              <a:t>17.11.2016</a:t>
            </a:fld>
            <a:endParaRPr lang="nb-NO"/>
          </a:p>
        </p:txBody>
      </p:sp>
      <p:sp>
        <p:nvSpPr>
          <p:cNvPr id="4" name="Plassholder for lysbilde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FDBF3B26-C7C8-4603-8087-6E35940D5F72}" type="slidenum">
              <a:rPr lang="nb-NO" smtClean="0"/>
              <a:t>‹#›</a:t>
            </a:fld>
            <a:endParaRPr lang="nb-NO"/>
          </a:p>
        </p:txBody>
      </p:sp>
    </p:spTree>
    <p:extLst>
      <p:ext uri="{BB962C8B-B14F-4D97-AF65-F5344CB8AC3E}">
        <p14:creationId xmlns:p14="http://schemas.microsoft.com/office/powerpoint/2010/main" val="4106689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03ACBD4-E7A7-48AB-A9BE-C525C0A4252D}" type="slidenum">
              <a:rPr lang="nb-NO" smtClean="0"/>
              <a:t>10</a:t>
            </a:fld>
            <a:endParaRPr lang="nb-NO"/>
          </a:p>
        </p:txBody>
      </p:sp>
    </p:spTree>
    <p:extLst>
      <p:ext uri="{BB962C8B-B14F-4D97-AF65-F5344CB8AC3E}">
        <p14:creationId xmlns:p14="http://schemas.microsoft.com/office/powerpoint/2010/main" val="62733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03ACBD4-E7A7-48AB-A9BE-C525C0A4252D}" type="slidenum">
              <a:rPr lang="nb-NO" smtClean="0"/>
              <a:t>11</a:t>
            </a:fld>
            <a:endParaRPr lang="nb-NO"/>
          </a:p>
        </p:txBody>
      </p:sp>
    </p:spTree>
    <p:extLst>
      <p:ext uri="{BB962C8B-B14F-4D97-AF65-F5344CB8AC3E}">
        <p14:creationId xmlns:p14="http://schemas.microsoft.com/office/powerpoint/2010/main" val="1323014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03ACBD4-E7A7-48AB-A9BE-C525C0A4252D}" type="slidenum">
              <a:rPr lang="nb-NO" smtClean="0"/>
              <a:t>12</a:t>
            </a:fld>
            <a:endParaRPr lang="nb-NO"/>
          </a:p>
        </p:txBody>
      </p:sp>
    </p:spTree>
    <p:extLst>
      <p:ext uri="{BB962C8B-B14F-4D97-AF65-F5344CB8AC3E}">
        <p14:creationId xmlns:p14="http://schemas.microsoft.com/office/powerpoint/2010/main" val="2480603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smtClean="0"/>
              <a:t>Klikk for å redigere tittelstil</a:t>
            </a:r>
            <a:endParaRPr lang="nb-NO"/>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C4FF3BB6-1575-4A57-821C-D8F21FC19B1B}" type="datetimeFigureOut">
              <a:rPr lang="nb-NO" smtClean="0"/>
              <a:t>17.11.2016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7399638-BCDF-4F62-8621-CE1BDB663567}" type="slidenum">
              <a:rPr lang="nb-NO" smtClean="0"/>
              <a:t>‹#›</a:t>
            </a:fld>
            <a:endParaRPr lang="nb-NO"/>
          </a:p>
        </p:txBody>
      </p:sp>
    </p:spTree>
    <p:extLst>
      <p:ext uri="{BB962C8B-B14F-4D97-AF65-F5344CB8AC3E}">
        <p14:creationId xmlns:p14="http://schemas.microsoft.com/office/powerpoint/2010/main" val="653485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C4FF3BB6-1575-4A57-821C-D8F21FC19B1B}" type="datetimeFigureOut">
              <a:rPr lang="nb-NO" smtClean="0"/>
              <a:t>17.11.2016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7399638-BCDF-4F62-8621-CE1BDB663567}" type="slidenum">
              <a:rPr lang="nb-NO" smtClean="0"/>
              <a:t>‹#›</a:t>
            </a:fld>
            <a:endParaRPr lang="nb-NO"/>
          </a:p>
        </p:txBody>
      </p:sp>
    </p:spTree>
    <p:extLst>
      <p:ext uri="{BB962C8B-B14F-4D97-AF65-F5344CB8AC3E}">
        <p14:creationId xmlns:p14="http://schemas.microsoft.com/office/powerpoint/2010/main" val="3670504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C4FF3BB6-1575-4A57-821C-D8F21FC19B1B}" type="datetimeFigureOut">
              <a:rPr lang="nb-NO" smtClean="0"/>
              <a:t>17.11.2016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7399638-BCDF-4F62-8621-CE1BDB663567}" type="slidenum">
              <a:rPr lang="nb-NO" smtClean="0"/>
              <a:t>‹#›</a:t>
            </a:fld>
            <a:endParaRPr lang="nb-NO"/>
          </a:p>
        </p:txBody>
      </p:sp>
    </p:spTree>
    <p:extLst>
      <p:ext uri="{BB962C8B-B14F-4D97-AF65-F5344CB8AC3E}">
        <p14:creationId xmlns:p14="http://schemas.microsoft.com/office/powerpoint/2010/main" val="1954937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C4FF3BB6-1575-4A57-821C-D8F21FC19B1B}" type="datetimeFigureOut">
              <a:rPr lang="nb-NO" smtClean="0"/>
              <a:t>17.11.2016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7399638-BCDF-4F62-8621-CE1BDB663567}" type="slidenum">
              <a:rPr lang="nb-NO" smtClean="0"/>
              <a:t>‹#›</a:t>
            </a:fld>
            <a:endParaRPr lang="nb-NO"/>
          </a:p>
        </p:txBody>
      </p:sp>
    </p:spTree>
    <p:extLst>
      <p:ext uri="{BB962C8B-B14F-4D97-AF65-F5344CB8AC3E}">
        <p14:creationId xmlns:p14="http://schemas.microsoft.com/office/powerpoint/2010/main" val="3973132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smtClean="0"/>
              <a:t>Klikk for å redigere tittelstil</a:t>
            </a:r>
            <a:endParaRPr lang="nb-NO"/>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C4FF3BB6-1575-4A57-821C-D8F21FC19B1B}" type="datetimeFigureOut">
              <a:rPr lang="nb-NO" smtClean="0"/>
              <a:t>17.11.2016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7399638-BCDF-4F62-8621-CE1BDB663567}" type="slidenum">
              <a:rPr lang="nb-NO" smtClean="0"/>
              <a:t>‹#›</a:t>
            </a:fld>
            <a:endParaRPr lang="nb-NO"/>
          </a:p>
        </p:txBody>
      </p:sp>
    </p:spTree>
    <p:extLst>
      <p:ext uri="{BB962C8B-B14F-4D97-AF65-F5344CB8AC3E}">
        <p14:creationId xmlns:p14="http://schemas.microsoft.com/office/powerpoint/2010/main" val="1281865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838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72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C4FF3BB6-1575-4A57-821C-D8F21FC19B1B}" type="datetimeFigureOut">
              <a:rPr lang="nb-NO" smtClean="0"/>
              <a:t>17.11.2016</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37399638-BCDF-4F62-8621-CE1BDB663567}" type="slidenum">
              <a:rPr lang="nb-NO" smtClean="0"/>
              <a:t>‹#›</a:t>
            </a:fld>
            <a:endParaRPr lang="nb-NO"/>
          </a:p>
        </p:txBody>
      </p:sp>
    </p:spTree>
    <p:extLst>
      <p:ext uri="{BB962C8B-B14F-4D97-AF65-F5344CB8AC3E}">
        <p14:creationId xmlns:p14="http://schemas.microsoft.com/office/powerpoint/2010/main" val="3303042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C4FF3BB6-1575-4A57-821C-D8F21FC19B1B}" type="datetimeFigureOut">
              <a:rPr lang="nb-NO" smtClean="0"/>
              <a:t>17.11.2016</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37399638-BCDF-4F62-8621-CE1BDB663567}" type="slidenum">
              <a:rPr lang="nb-NO" smtClean="0"/>
              <a:t>‹#›</a:t>
            </a:fld>
            <a:endParaRPr lang="nb-NO"/>
          </a:p>
        </p:txBody>
      </p:sp>
    </p:spTree>
    <p:extLst>
      <p:ext uri="{BB962C8B-B14F-4D97-AF65-F5344CB8AC3E}">
        <p14:creationId xmlns:p14="http://schemas.microsoft.com/office/powerpoint/2010/main" val="2704644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C4FF3BB6-1575-4A57-821C-D8F21FC19B1B}" type="datetimeFigureOut">
              <a:rPr lang="nb-NO" smtClean="0"/>
              <a:t>17.11.2016</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37399638-BCDF-4F62-8621-CE1BDB663567}" type="slidenum">
              <a:rPr lang="nb-NO" smtClean="0"/>
              <a:t>‹#›</a:t>
            </a:fld>
            <a:endParaRPr lang="nb-NO"/>
          </a:p>
        </p:txBody>
      </p:sp>
    </p:spTree>
    <p:extLst>
      <p:ext uri="{BB962C8B-B14F-4D97-AF65-F5344CB8AC3E}">
        <p14:creationId xmlns:p14="http://schemas.microsoft.com/office/powerpoint/2010/main" val="3256144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C4FF3BB6-1575-4A57-821C-D8F21FC19B1B}" type="datetimeFigureOut">
              <a:rPr lang="nb-NO" smtClean="0"/>
              <a:t>17.11.2016</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37399638-BCDF-4F62-8621-CE1BDB663567}" type="slidenum">
              <a:rPr lang="nb-NO" smtClean="0"/>
              <a:t>‹#›</a:t>
            </a:fld>
            <a:endParaRPr lang="nb-NO"/>
          </a:p>
        </p:txBody>
      </p:sp>
    </p:spTree>
    <p:extLst>
      <p:ext uri="{BB962C8B-B14F-4D97-AF65-F5344CB8AC3E}">
        <p14:creationId xmlns:p14="http://schemas.microsoft.com/office/powerpoint/2010/main" val="1263342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C4FF3BB6-1575-4A57-821C-D8F21FC19B1B}" type="datetimeFigureOut">
              <a:rPr lang="nb-NO" smtClean="0"/>
              <a:t>17.11.2016</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37399638-BCDF-4F62-8621-CE1BDB663567}" type="slidenum">
              <a:rPr lang="nb-NO" smtClean="0"/>
              <a:t>‹#›</a:t>
            </a:fld>
            <a:endParaRPr lang="nb-NO"/>
          </a:p>
        </p:txBody>
      </p:sp>
    </p:spTree>
    <p:extLst>
      <p:ext uri="{BB962C8B-B14F-4D97-AF65-F5344CB8AC3E}">
        <p14:creationId xmlns:p14="http://schemas.microsoft.com/office/powerpoint/2010/main" val="4029104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C4FF3BB6-1575-4A57-821C-D8F21FC19B1B}" type="datetimeFigureOut">
              <a:rPr lang="nb-NO" smtClean="0"/>
              <a:t>17.11.2016</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37399638-BCDF-4F62-8621-CE1BDB663567}" type="slidenum">
              <a:rPr lang="nb-NO" smtClean="0"/>
              <a:t>‹#›</a:t>
            </a:fld>
            <a:endParaRPr lang="nb-NO"/>
          </a:p>
        </p:txBody>
      </p:sp>
    </p:spTree>
    <p:extLst>
      <p:ext uri="{BB962C8B-B14F-4D97-AF65-F5344CB8AC3E}">
        <p14:creationId xmlns:p14="http://schemas.microsoft.com/office/powerpoint/2010/main" val="1903920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FF3BB6-1575-4A57-821C-D8F21FC19B1B}" type="datetimeFigureOut">
              <a:rPr lang="nb-NO" smtClean="0"/>
              <a:t>17.11.2016</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399638-BCDF-4F62-8621-CE1BDB663567}" type="slidenum">
              <a:rPr lang="nb-NO" smtClean="0"/>
              <a:t>‹#›</a:t>
            </a:fld>
            <a:endParaRPr lang="nb-NO"/>
          </a:p>
        </p:txBody>
      </p:sp>
    </p:spTree>
    <p:extLst>
      <p:ext uri="{BB962C8B-B14F-4D97-AF65-F5344CB8AC3E}">
        <p14:creationId xmlns:p14="http://schemas.microsoft.com/office/powerpoint/2010/main" val="1412661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1nAfWfF4Tj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dagen.no/Nyheter/DEN-NORSKE-KIRKE/Sl%C3%A5r-alarm-om-trosoppl%C3%A6ring-383286"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smtClean="0"/>
              <a:t>Konfirmasjonspedagogikk</a:t>
            </a:r>
            <a:endParaRPr lang="nb-NO" dirty="0"/>
          </a:p>
        </p:txBody>
      </p:sp>
      <p:sp>
        <p:nvSpPr>
          <p:cNvPr id="3" name="Undertittel 2"/>
          <p:cNvSpPr>
            <a:spLocks noGrp="1"/>
          </p:cNvSpPr>
          <p:nvPr>
            <p:ph type="subTitle" idx="1"/>
          </p:nvPr>
        </p:nvSpPr>
        <p:spPr/>
        <p:txBody>
          <a:bodyPr/>
          <a:lstStyle/>
          <a:p>
            <a:r>
              <a:rPr lang="nb-NO" dirty="0" smtClean="0"/>
              <a:t>UKT-konferansen 2016</a:t>
            </a:r>
            <a:endParaRPr lang="nb-NO" dirty="0"/>
          </a:p>
        </p:txBody>
      </p:sp>
    </p:spTree>
    <p:extLst>
      <p:ext uri="{BB962C8B-B14F-4D97-AF65-F5344CB8AC3E}">
        <p14:creationId xmlns:p14="http://schemas.microsoft.com/office/powerpoint/2010/main" val="24348323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Grunnleggende spørsmål</a:t>
            </a:r>
            <a:endParaRPr lang="nb-NO" dirty="0"/>
          </a:p>
        </p:txBody>
      </p:sp>
      <p:sp>
        <p:nvSpPr>
          <p:cNvPr id="3" name="Plassholder for innhold 2"/>
          <p:cNvSpPr>
            <a:spLocks noGrp="1"/>
          </p:cNvSpPr>
          <p:nvPr>
            <p:ph idx="1"/>
          </p:nvPr>
        </p:nvSpPr>
        <p:spPr/>
        <p:txBody>
          <a:bodyPr/>
          <a:lstStyle/>
          <a:p>
            <a:r>
              <a:rPr lang="nb-NO" dirty="0" smtClean="0"/>
              <a:t>Hva er læring?</a:t>
            </a:r>
          </a:p>
          <a:p>
            <a:r>
              <a:rPr lang="nb-NO" dirty="0" smtClean="0"/>
              <a:t>Er læring en kollektiv eller individuell aktivitet?  </a:t>
            </a:r>
          </a:p>
          <a:p>
            <a:r>
              <a:rPr lang="nb-NO" dirty="0" smtClean="0"/>
              <a:t>Hva er religion? </a:t>
            </a:r>
          </a:p>
          <a:p>
            <a:r>
              <a:rPr lang="nb-NO" dirty="0" smtClean="0"/>
              <a:t>Er religion en kollektiv eller individuell aktivitet? </a:t>
            </a:r>
          </a:p>
          <a:p>
            <a:r>
              <a:rPr lang="nb-NO" dirty="0" smtClean="0"/>
              <a:t>Hvor sitter kunnskap?</a:t>
            </a:r>
          </a:p>
          <a:p>
            <a:r>
              <a:rPr lang="nb-NO" dirty="0" smtClean="0"/>
              <a:t>Hvor </a:t>
            </a:r>
            <a:r>
              <a:rPr lang="nb-NO" smtClean="0"/>
              <a:t>sitter religion/tro?</a:t>
            </a:r>
            <a:endParaRPr lang="nb-NO" dirty="0" smtClean="0"/>
          </a:p>
          <a:p>
            <a:endParaRPr lang="nb-NO" dirty="0"/>
          </a:p>
        </p:txBody>
      </p:sp>
    </p:spTree>
    <p:extLst>
      <p:ext uri="{BB962C8B-B14F-4D97-AF65-F5344CB8AC3E}">
        <p14:creationId xmlns:p14="http://schemas.microsoft.com/office/powerpoint/2010/main" val="35415433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tel 1"/>
          <p:cNvSpPr>
            <a:spLocks noGrp="1"/>
          </p:cNvSpPr>
          <p:nvPr>
            <p:ph type="title"/>
          </p:nvPr>
        </p:nvSpPr>
        <p:spPr/>
        <p:txBody>
          <a:bodyPr/>
          <a:lstStyle/>
          <a:p>
            <a:pPr eaLnBrk="1" hangingPunct="1"/>
            <a:r>
              <a:rPr lang="nb-NO" altLang="nb-NO" smtClean="0"/>
              <a:t>Hva er læring</a:t>
            </a:r>
          </a:p>
        </p:txBody>
      </p:sp>
      <p:sp>
        <p:nvSpPr>
          <p:cNvPr id="17411" name="Plassholder for innhold 2"/>
          <p:cNvSpPr>
            <a:spLocks noGrp="1"/>
          </p:cNvSpPr>
          <p:nvPr>
            <p:ph idx="1"/>
          </p:nvPr>
        </p:nvSpPr>
        <p:spPr/>
        <p:txBody>
          <a:bodyPr/>
          <a:lstStyle/>
          <a:p>
            <a:pPr eaLnBrk="1" hangingPunct="1"/>
            <a:r>
              <a:rPr lang="nb-NO" altLang="nb-NO" dirty="0" smtClean="0"/>
              <a:t>«Begrepet «læring» er omstridt på begynnelsen av det 21. århundret. Det er betydelig uenighet om hvordan læring skal defineres; om hva som kjennetegner læring og hvor læring finner sted.» Bråten 2002: 11</a:t>
            </a:r>
          </a:p>
        </p:txBody>
      </p:sp>
      <p:sp>
        <p:nvSpPr>
          <p:cNvPr id="4" name="Plassholder for dato 3"/>
          <p:cNvSpPr>
            <a:spLocks noGrp="1"/>
          </p:cNvSpPr>
          <p:nvPr>
            <p:ph type="dt" sz="quarter" idx="10"/>
          </p:nvPr>
        </p:nvSpPr>
        <p:spPr/>
        <p:txBody>
          <a:bodyPr/>
          <a:lstStyle/>
          <a:p>
            <a:pPr>
              <a:defRPr/>
            </a:pPr>
            <a:fld id="{F1045916-24B1-43D6-9D0D-4E370889209B}" type="datetime1">
              <a:rPr lang="nb-NO" smtClean="0"/>
              <a:pPr>
                <a:defRPr/>
              </a:pPr>
              <a:t>17.11.2016</a:t>
            </a:fld>
            <a:endParaRPr lang="nb-NO">
              <a:solidFill>
                <a:schemeClr val="tx1"/>
              </a:solidFill>
            </a:endParaRPr>
          </a:p>
        </p:txBody>
      </p:sp>
    </p:spTree>
    <p:extLst>
      <p:ext uri="{BB962C8B-B14F-4D97-AF65-F5344CB8AC3E}">
        <p14:creationId xmlns:p14="http://schemas.microsoft.com/office/powerpoint/2010/main" val="72559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500"/>
                                        <p:tgtEl>
                                          <p:spTgt spid="174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tel 1"/>
          <p:cNvSpPr>
            <a:spLocks noGrp="1"/>
          </p:cNvSpPr>
          <p:nvPr>
            <p:ph type="title"/>
          </p:nvPr>
        </p:nvSpPr>
        <p:spPr/>
        <p:txBody>
          <a:bodyPr/>
          <a:lstStyle/>
          <a:p>
            <a:pPr eaLnBrk="1" hangingPunct="1"/>
            <a:r>
              <a:rPr lang="nb-NO" altLang="nb-NO" dirty="0" smtClean="0"/>
              <a:t>Tre hovedretninger</a:t>
            </a:r>
          </a:p>
        </p:txBody>
      </p:sp>
      <p:sp>
        <p:nvSpPr>
          <p:cNvPr id="3" name="Plassholder for innhold 2"/>
          <p:cNvSpPr>
            <a:spLocks noGrp="1"/>
          </p:cNvSpPr>
          <p:nvPr>
            <p:ph idx="1"/>
          </p:nvPr>
        </p:nvSpPr>
        <p:spPr/>
        <p:txBody>
          <a:bodyPr/>
          <a:lstStyle/>
          <a:p>
            <a:pPr eaLnBrk="1" hangingPunct="1"/>
            <a:r>
              <a:rPr lang="nb-NO" altLang="nb-NO" dirty="0" smtClean="0"/>
              <a:t>Behaviorisme, endret adferd (</a:t>
            </a:r>
            <a:r>
              <a:rPr lang="nb-NO" altLang="nb-NO" dirty="0" err="1" smtClean="0"/>
              <a:t>Pavlos</a:t>
            </a:r>
            <a:r>
              <a:rPr lang="nb-NO" altLang="nb-NO" dirty="0" smtClean="0"/>
              <a:t> hunder)</a:t>
            </a:r>
          </a:p>
          <a:p>
            <a:pPr eaLnBrk="1" hangingPunct="1"/>
            <a:r>
              <a:rPr lang="nb-NO" altLang="nb-NO" dirty="0" smtClean="0"/>
              <a:t>Kognitiv læringssyn, mentale endringer, strukturer</a:t>
            </a:r>
          </a:p>
          <a:p>
            <a:pPr eaLnBrk="1" hangingPunct="1"/>
            <a:r>
              <a:rPr lang="nb-NO" altLang="nb-NO" dirty="0" smtClean="0"/>
              <a:t>Sosiokulturell læringssyn, aktivitet, praksis, kontekstavhengig</a:t>
            </a:r>
          </a:p>
        </p:txBody>
      </p:sp>
      <p:sp>
        <p:nvSpPr>
          <p:cNvPr id="4" name="Plassholder for dato 3"/>
          <p:cNvSpPr>
            <a:spLocks noGrp="1"/>
          </p:cNvSpPr>
          <p:nvPr>
            <p:ph type="dt" sz="quarter" idx="10"/>
          </p:nvPr>
        </p:nvSpPr>
        <p:spPr/>
        <p:txBody>
          <a:bodyPr/>
          <a:lstStyle/>
          <a:p>
            <a:pPr>
              <a:defRPr/>
            </a:pPr>
            <a:fld id="{300B7715-FA6E-400E-B9EE-C786989B981B}" type="datetime1">
              <a:rPr lang="nb-NO" smtClean="0"/>
              <a:pPr>
                <a:defRPr/>
              </a:pPr>
              <a:t>17.11.2016</a:t>
            </a:fld>
            <a:endParaRPr lang="nb-NO">
              <a:solidFill>
                <a:schemeClr val="tx1"/>
              </a:solidFill>
            </a:endParaRPr>
          </a:p>
        </p:txBody>
      </p:sp>
    </p:spTree>
    <p:extLst>
      <p:ext uri="{BB962C8B-B14F-4D97-AF65-F5344CB8AC3E}">
        <p14:creationId xmlns:p14="http://schemas.microsoft.com/office/powerpoint/2010/main" val="32098412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smtClean="0"/>
              <a:t>Experiential learning:</a:t>
            </a:r>
            <a:endParaRPr lang="nb-NO" dirty="0"/>
          </a:p>
        </p:txBody>
      </p:sp>
      <p:sp>
        <p:nvSpPr>
          <p:cNvPr id="3" name="Plassholder for innhold 2"/>
          <p:cNvSpPr>
            <a:spLocks noGrp="1"/>
          </p:cNvSpPr>
          <p:nvPr>
            <p:ph idx="1"/>
          </p:nvPr>
        </p:nvSpPr>
        <p:spPr/>
        <p:txBody>
          <a:bodyPr>
            <a:normAutofit/>
          </a:bodyPr>
          <a:lstStyle/>
          <a:p>
            <a:r>
              <a:rPr lang="en-US" dirty="0" smtClean="0"/>
              <a:t>It is the whole person </a:t>
            </a:r>
            <a:r>
              <a:rPr lang="en-US" dirty="0"/>
              <a:t>learning rather than just learning in the cognitive domain or </a:t>
            </a:r>
            <a:r>
              <a:rPr lang="en-US" dirty="0" smtClean="0"/>
              <a:t>in learning </a:t>
            </a:r>
            <a:r>
              <a:rPr lang="en-US" dirty="0"/>
              <a:t>a skill and because it is whole person </a:t>
            </a:r>
            <a:r>
              <a:rPr lang="en-US" dirty="0" smtClean="0"/>
              <a:t>learning</a:t>
            </a:r>
          </a:p>
          <a:p>
            <a:r>
              <a:rPr lang="en-US" dirty="0" smtClean="0"/>
              <a:t>It is the </a:t>
            </a:r>
            <a:r>
              <a:rPr lang="en-US" dirty="0"/>
              <a:t>whole person experiencing the world and all of </a:t>
            </a:r>
            <a:r>
              <a:rPr lang="en-US" dirty="0" smtClean="0"/>
              <a:t>these experiences </a:t>
            </a:r>
            <a:r>
              <a:rPr lang="en-US" dirty="0"/>
              <a:t>are potentially learning ones; among these are those </a:t>
            </a:r>
            <a:r>
              <a:rPr lang="en-US" dirty="0" smtClean="0"/>
              <a:t>that </a:t>
            </a:r>
            <a:r>
              <a:rPr lang="nb-NO" dirty="0" err="1" smtClean="0"/>
              <a:t>we</a:t>
            </a:r>
            <a:r>
              <a:rPr lang="nb-NO" dirty="0" smtClean="0"/>
              <a:t> </a:t>
            </a:r>
            <a:r>
              <a:rPr lang="nb-NO" dirty="0" err="1"/>
              <a:t>call</a:t>
            </a:r>
            <a:r>
              <a:rPr lang="nb-NO" dirty="0"/>
              <a:t> </a:t>
            </a:r>
            <a:r>
              <a:rPr lang="nb-NO" dirty="0" err="1"/>
              <a:t>religious</a:t>
            </a:r>
            <a:r>
              <a:rPr lang="nb-NO" dirty="0"/>
              <a:t> </a:t>
            </a:r>
            <a:r>
              <a:rPr lang="nb-NO" dirty="0" err="1" smtClean="0"/>
              <a:t>experiences</a:t>
            </a:r>
            <a:r>
              <a:rPr lang="nb-NO" dirty="0" smtClean="0"/>
              <a:t>.</a:t>
            </a:r>
          </a:p>
          <a:p>
            <a:r>
              <a:rPr lang="en-US" b="1" dirty="0" smtClean="0"/>
              <a:t>Fra: </a:t>
            </a:r>
            <a:r>
              <a:rPr lang="nb-NO" b="1" dirty="0"/>
              <a:t>RELIGIOUS EXPERIENCE AND </a:t>
            </a:r>
            <a:r>
              <a:rPr lang="nb-NO" b="1" dirty="0" smtClean="0"/>
              <a:t>EXPERIENTIAL LEARNING </a:t>
            </a:r>
            <a:r>
              <a:rPr lang="en-US" b="1" dirty="0" smtClean="0"/>
              <a:t>Peter Jarvis, Religious </a:t>
            </a:r>
            <a:r>
              <a:rPr lang="en-US" b="1" dirty="0"/>
              <a:t>Education </a:t>
            </a:r>
            <a:r>
              <a:rPr lang="en-US" b="1" dirty="0" smtClean="0"/>
              <a:t>2008, </a:t>
            </a:r>
            <a:r>
              <a:rPr lang="nb-NO" b="1" dirty="0" smtClean="0"/>
              <a:t>Vol</a:t>
            </a:r>
            <a:r>
              <a:rPr lang="nb-NO" b="1" dirty="0"/>
              <a:t>. 103 No. </a:t>
            </a:r>
            <a:r>
              <a:rPr lang="nb-NO" b="1" dirty="0" smtClean="0"/>
              <a:t>5</a:t>
            </a:r>
            <a:endParaRPr lang="nb-NO" dirty="0"/>
          </a:p>
        </p:txBody>
      </p:sp>
    </p:spTree>
    <p:extLst>
      <p:ext uri="{BB962C8B-B14F-4D97-AF65-F5344CB8AC3E}">
        <p14:creationId xmlns:p14="http://schemas.microsoft.com/office/powerpoint/2010/main" val="398615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smtClean="0"/>
              <a:t>The point about learning </a:t>
            </a:r>
            <a:endParaRPr lang="nb-NO" dirty="0"/>
          </a:p>
        </p:txBody>
      </p:sp>
      <p:sp>
        <p:nvSpPr>
          <p:cNvPr id="3" name="Plassholder for innhold 2"/>
          <p:cNvSpPr>
            <a:spLocks noGrp="1"/>
          </p:cNvSpPr>
          <p:nvPr>
            <p:ph idx="1"/>
          </p:nvPr>
        </p:nvSpPr>
        <p:spPr/>
        <p:txBody>
          <a:bodyPr/>
          <a:lstStyle/>
          <a:p>
            <a:r>
              <a:rPr lang="en-US" dirty="0" smtClean="0"/>
              <a:t>Flow </a:t>
            </a:r>
            <a:r>
              <a:rPr lang="en-US" dirty="0"/>
              <a:t>is </a:t>
            </a:r>
            <a:r>
              <a:rPr lang="en-US" dirty="0" smtClean="0"/>
              <a:t>interrupted by </a:t>
            </a:r>
            <a:r>
              <a:rPr lang="en-US" dirty="0"/>
              <a:t>novel experiences</a:t>
            </a:r>
            <a:r>
              <a:rPr lang="en-US" dirty="0" smtClean="0"/>
              <a:t>:</a:t>
            </a:r>
          </a:p>
          <a:p>
            <a:r>
              <a:rPr lang="en-US" dirty="0" smtClean="0"/>
              <a:t> </a:t>
            </a:r>
            <a:r>
              <a:rPr lang="en-US" dirty="0"/>
              <a:t>we are no longer in a </a:t>
            </a:r>
            <a:r>
              <a:rPr lang="en-US" dirty="0" smtClean="0"/>
              <a:t>harmonious relationship </a:t>
            </a:r>
            <a:r>
              <a:rPr lang="en-US" dirty="0"/>
              <a:t>with our world—we now no longer fit into our </a:t>
            </a:r>
            <a:r>
              <a:rPr lang="en-US" dirty="0" smtClean="0"/>
              <a:t>world</a:t>
            </a:r>
          </a:p>
          <a:p>
            <a:r>
              <a:rPr lang="en-US" dirty="0" smtClean="0"/>
              <a:t>A </a:t>
            </a:r>
            <a:r>
              <a:rPr lang="en-US" i="1" dirty="0" smtClean="0"/>
              <a:t>disjuncture </a:t>
            </a:r>
            <a:r>
              <a:rPr lang="en-US" dirty="0"/>
              <a:t>has occurred and we experience dissonance. </a:t>
            </a:r>
            <a:endParaRPr lang="nb-NO" dirty="0"/>
          </a:p>
        </p:txBody>
      </p:sp>
    </p:spTree>
    <p:extLst>
      <p:ext uri="{BB962C8B-B14F-4D97-AF65-F5344CB8AC3E}">
        <p14:creationId xmlns:p14="http://schemas.microsoft.com/office/powerpoint/2010/main" val="32348539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01228" y="1825625"/>
            <a:ext cx="7589543"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86068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smtClean="0"/>
              <a:t>Disjuncture: a</a:t>
            </a:r>
            <a:r>
              <a:rPr lang="nb-NO" dirty="0" smtClean="0"/>
              <a:t> gap</a:t>
            </a:r>
            <a:endParaRPr lang="nb-NO" dirty="0"/>
          </a:p>
        </p:txBody>
      </p:sp>
      <p:sp>
        <p:nvSpPr>
          <p:cNvPr id="3" name="Plassholder for innhold 2"/>
          <p:cNvSpPr>
            <a:spLocks noGrp="1"/>
          </p:cNvSpPr>
          <p:nvPr>
            <p:ph idx="1"/>
          </p:nvPr>
        </p:nvSpPr>
        <p:spPr/>
        <p:txBody>
          <a:bodyPr>
            <a:normAutofit/>
          </a:bodyPr>
          <a:lstStyle/>
          <a:p>
            <a:r>
              <a:rPr lang="en-US" dirty="0" smtClean="0"/>
              <a:t>A </a:t>
            </a:r>
            <a:r>
              <a:rPr lang="en-US" dirty="0"/>
              <a:t>gap between </a:t>
            </a:r>
            <a:r>
              <a:rPr lang="en-US" dirty="0" smtClean="0"/>
              <a:t>what we </a:t>
            </a:r>
            <a:r>
              <a:rPr lang="en-US" dirty="0"/>
              <a:t>know and the experience that we are having, which we </a:t>
            </a:r>
            <a:r>
              <a:rPr lang="en-US" dirty="0" smtClean="0"/>
              <a:t>cannot explain</a:t>
            </a:r>
            <a:r>
              <a:rPr lang="en-US" dirty="0"/>
              <a:t>. This gap we refer to </a:t>
            </a:r>
            <a:r>
              <a:rPr lang="en-US" dirty="0" smtClean="0"/>
              <a:t>as—when </a:t>
            </a:r>
            <a:r>
              <a:rPr lang="en-US" dirty="0"/>
              <a:t>our </a:t>
            </a:r>
            <a:r>
              <a:rPr lang="en-US" dirty="0" smtClean="0"/>
              <a:t>biographical experience </a:t>
            </a:r>
            <a:r>
              <a:rPr lang="en-US" dirty="0"/>
              <a:t>is insufficient to deal with our present experience. </a:t>
            </a:r>
            <a:endParaRPr lang="en-US" dirty="0" smtClean="0"/>
          </a:p>
        </p:txBody>
      </p:sp>
    </p:spTree>
    <p:extLst>
      <p:ext uri="{BB962C8B-B14F-4D97-AF65-F5344CB8AC3E}">
        <p14:creationId xmlns:p14="http://schemas.microsoft.com/office/powerpoint/2010/main" val="15177056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r>
              <a:rPr lang="nb-NO" dirty="0" smtClean="0">
                <a:hlinkClick r:id="rId2"/>
              </a:rPr>
              <a:t>https://www.youtube.com/watch?v=1nAfWfF4TjM</a:t>
            </a:r>
            <a:endParaRPr lang="nb-NO" dirty="0"/>
          </a:p>
        </p:txBody>
      </p:sp>
    </p:spTree>
    <p:extLst>
      <p:ext uri="{BB962C8B-B14F-4D97-AF65-F5344CB8AC3E}">
        <p14:creationId xmlns:p14="http://schemas.microsoft.com/office/powerpoint/2010/main" val="10123892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1026" name="Picture 2" descr="https://ramsramblings.files.wordpress.com/2007/06/3.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3293" y="1825625"/>
            <a:ext cx="792541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7653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normAutofit lnSpcReduction="10000"/>
          </a:bodyPr>
          <a:lstStyle/>
          <a:p>
            <a:r>
              <a:rPr lang="nb-NO" i="1" dirty="0"/>
              <a:t>Barnekoret arbeidet med å utforske bakgrunn og betydning av ulike deler av </a:t>
            </a:r>
            <a:r>
              <a:rPr lang="nb-NO" i="1" dirty="0" smtClean="0"/>
              <a:t>høymesseliturgien. Denne </a:t>
            </a:r>
            <a:r>
              <a:rPr lang="nb-NO" i="1" dirty="0"/>
              <a:t>søndagen var det gruppen som hadde arbeidet med </a:t>
            </a:r>
            <a:r>
              <a:rPr lang="nb-NO" i="1" dirty="0" err="1"/>
              <a:t>kyrieleddet</a:t>
            </a:r>
            <a:r>
              <a:rPr lang="nb-NO" i="1" dirty="0"/>
              <a:t>, som skulle dele det de </a:t>
            </a:r>
            <a:r>
              <a:rPr lang="nb-NO" i="1" dirty="0" smtClean="0"/>
              <a:t>hadde lært</a:t>
            </a:r>
            <a:r>
              <a:rPr lang="nb-NO" i="1" dirty="0"/>
              <a:t>. Gruppen dramatiserte fortellingen om den blinde </a:t>
            </a:r>
            <a:r>
              <a:rPr lang="nb-NO" i="1" dirty="0" err="1"/>
              <a:t>Bartimeus</a:t>
            </a:r>
            <a:r>
              <a:rPr lang="nb-NO" i="1" dirty="0"/>
              <a:t> som ropte ut sin bønn «</a:t>
            </a:r>
            <a:r>
              <a:rPr lang="nb-NO" i="1" dirty="0" smtClean="0"/>
              <a:t>Jesus, du </a:t>
            </a:r>
            <a:r>
              <a:rPr lang="nb-NO" i="1" dirty="0"/>
              <a:t>Davids sønn, forbarm deg over meg!» til Jesus som kom forbi. De oppsummerte med at når </a:t>
            </a:r>
            <a:r>
              <a:rPr lang="nb-NO" i="1" dirty="0" err="1" smtClean="0"/>
              <a:t>visynger</a:t>
            </a:r>
            <a:r>
              <a:rPr lang="nb-NO" i="1" dirty="0" smtClean="0"/>
              <a:t> </a:t>
            </a:r>
            <a:r>
              <a:rPr lang="nb-NO" i="1" dirty="0"/>
              <a:t>«Kyrie eleison, Gud Fader miskunne deg», roper vi til Gud og ber om hjelp og tilgivelse </a:t>
            </a:r>
            <a:r>
              <a:rPr lang="nb-NO" i="1" dirty="0" smtClean="0"/>
              <a:t>for oss </a:t>
            </a:r>
            <a:r>
              <a:rPr lang="nb-NO" i="1" dirty="0"/>
              <a:t>selv og våre liv. En eldre gudstjenestedeltaker takket barna etter gudstjenesten fordi de </a:t>
            </a:r>
            <a:r>
              <a:rPr lang="nb-NO" i="1" dirty="0" smtClean="0"/>
              <a:t>hadde fylt </a:t>
            </a:r>
            <a:r>
              <a:rPr lang="nb-NO" i="1" dirty="0" err="1"/>
              <a:t>kyrieleddet</a:t>
            </a:r>
            <a:r>
              <a:rPr lang="nb-NO" i="1" dirty="0"/>
              <a:t> med mening for henne. Hun hadde sittet i kirken i alle disse årene uten å legge </a:t>
            </a:r>
            <a:r>
              <a:rPr lang="nb-NO" i="1" dirty="0" smtClean="0"/>
              <a:t>noen spesiell </a:t>
            </a:r>
            <a:r>
              <a:rPr lang="nb-NO" i="1" dirty="0"/>
              <a:t>mening i ordene hun sang. Denne søndagen hadde barna vært lærere for henne</a:t>
            </a:r>
            <a:r>
              <a:rPr lang="nb-NO" i="1" dirty="0" smtClean="0"/>
              <a:t>! (</a:t>
            </a:r>
            <a:r>
              <a:rPr lang="nb-NO" i="1" smtClean="0"/>
              <a:t>Fra Trosopplæringsplanen)</a:t>
            </a:r>
            <a:endParaRPr lang="nb-NO" dirty="0"/>
          </a:p>
        </p:txBody>
      </p:sp>
    </p:spTree>
    <p:extLst>
      <p:ext uri="{BB962C8B-B14F-4D97-AF65-F5344CB8AC3E}">
        <p14:creationId xmlns:p14="http://schemas.microsoft.com/office/powerpoint/2010/main" val="3797336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Hva er kunnskapen verdt?</a:t>
            </a:r>
            <a:endParaRPr lang="nb-NO" dirty="0"/>
          </a:p>
        </p:txBody>
      </p:sp>
      <p:sp>
        <p:nvSpPr>
          <p:cNvPr id="3" name="Plassholder for innhold 2"/>
          <p:cNvSpPr>
            <a:spLocks noGrp="1"/>
          </p:cNvSpPr>
          <p:nvPr>
            <p:ph idx="1"/>
          </p:nvPr>
        </p:nvSpPr>
        <p:spPr/>
        <p:txBody>
          <a:bodyPr/>
          <a:lstStyle/>
          <a:p>
            <a:r>
              <a:rPr lang="nb-NO" dirty="0"/>
              <a:t>Himmelriket er likt en skatt som var gjemt i en åker. En mann fant den, dekket den til igjen, og i sin glede gikk han bort og solgte alt han eide, og kjøpte </a:t>
            </a:r>
            <a:r>
              <a:rPr lang="nb-NO" dirty="0" smtClean="0"/>
              <a:t>åkeren. Himmelriket </a:t>
            </a:r>
            <a:r>
              <a:rPr lang="nb-NO" dirty="0"/>
              <a:t>er også likt en kjøpmann som lette etter fine perler. </a:t>
            </a:r>
            <a:r>
              <a:rPr lang="nb-NO" dirty="0" smtClean="0"/>
              <a:t>Da </a:t>
            </a:r>
            <a:r>
              <a:rPr lang="nb-NO" dirty="0"/>
              <a:t>han fant en særlig verdifull perle, gikk han bort og solgte alt han eide, og kjøpte den</a:t>
            </a:r>
            <a:r>
              <a:rPr lang="nb-NO" dirty="0" smtClean="0"/>
              <a:t>.</a:t>
            </a:r>
          </a:p>
          <a:p>
            <a:r>
              <a:rPr lang="nb-NO" dirty="0" smtClean="0"/>
              <a:t>Matt. 13, 44-45</a:t>
            </a:r>
            <a:endParaRPr lang="nb-NO" dirty="0"/>
          </a:p>
        </p:txBody>
      </p:sp>
    </p:spTree>
    <p:extLst>
      <p:ext uri="{BB962C8B-B14F-4D97-AF65-F5344CB8AC3E}">
        <p14:creationId xmlns:p14="http://schemas.microsoft.com/office/powerpoint/2010/main" val="5601618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Læring som deltakelse (</a:t>
            </a:r>
            <a:r>
              <a:rPr lang="nb-NO" dirty="0" err="1" smtClean="0"/>
              <a:t>Sfard,Lave</a:t>
            </a:r>
            <a:r>
              <a:rPr lang="nb-NO" dirty="0" smtClean="0"/>
              <a:t> og Wenger)</a:t>
            </a:r>
            <a:endParaRPr lang="nb-NO" dirty="0"/>
          </a:p>
        </p:txBody>
      </p:sp>
      <p:sp>
        <p:nvSpPr>
          <p:cNvPr id="3" name="Plassholder for innhold 2"/>
          <p:cNvSpPr>
            <a:spLocks noGrp="1"/>
          </p:cNvSpPr>
          <p:nvPr>
            <p:ph idx="1"/>
          </p:nvPr>
        </p:nvSpPr>
        <p:spPr/>
        <p:txBody>
          <a:bodyPr/>
          <a:lstStyle/>
          <a:p>
            <a:r>
              <a:rPr lang="nb-NO" dirty="0" smtClean="0"/>
              <a:t>Fra nybegynner til veteran</a:t>
            </a:r>
          </a:p>
          <a:p>
            <a:r>
              <a:rPr lang="nb-NO" dirty="0" smtClean="0"/>
              <a:t>Fra fragmenterte sammenhenger til praksis felleskap</a:t>
            </a:r>
          </a:p>
          <a:p>
            <a:r>
              <a:rPr lang="nb-NO" dirty="0" smtClean="0"/>
              <a:t>Den finske historien (leir og ungdomsledere)</a:t>
            </a:r>
          </a:p>
          <a:p>
            <a:r>
              <a:rPr lang="nb-NO" dirty="0" smtClean="0"/>
              <a:t>Konfirmasjon, </a:t>
            </a:r>
            <a:r>
              <a:rPr lang="nb-NO" dirty="0" err="1" smtClean="0"/>
              <a:t>Ten</a:t>
            </a:r>
            <a:r>
              <a:rPr lang="nb-NO" dirty="0" smtClean="0"/>
              <a:t> </a:t>
            </a:r>
            <a:r>
              <a:rPr lang="nb-NO" dirty="0" err="1" smtClean="0"/>
              <a:t>Sing</a:t>
            </a:r>
            <a:r>
              <a:rPr lang="nb-NO" dirty="0" smtClean="0"/>
              <a:t> og menighet</a:t>
            </a:r>
            <a:endParaRPr lang="nb-NO" dirty="0"/>
          </a:p>
        </p:txBody>
      </p:sp>
    </p:spTree>
    <p:extLst>
      <p:ext uri="{BB962C8B-B14F-4D97-AF65-F5344CB8AC3E}">
        <p14:creationId xmlns:p14="http://schemas.microsoft.com/office/powerpoint/2010/main" val="885781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708" y="1354646"/>
            <a:ext cx="2819400" cy="427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9615" y="2375535"/>
            <a:ext cx="238125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295770" y="1865376"/>
            <a:ext cx="3475984" cy="261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0661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p:cNvPicPr>
            <a:picLocks noGrp="1" noChangeAspect="1"/>
          </p:cNvPicPr>
          <p:nvPr>
            <p:ph idx="1"/>
          </p:nvPr>
        </p:nvPicPr>
        <p:blipFill rotWithShape="1">
          <a:blip r:embed="rId2"/>
          <a:srcRect l="17650" t="9176" r="21946" b="5573"/>
          <a:stretch/>
        </p:blipFill>
        <p:spPr>
          <a:xfrm>
            <a:off x="1901952" y="905256"/>
            <a:ext cx="7079296" cy="5620271"/>
          </a:xfrm>
          <a:prstGeom prst="rect">
            <a:avLst/>
          </a:prstGeom>
        </p:spPr>
      </p:pic>
    </p:spTree>
    <p:extLst>
      <p:ext uri="{BB962C8B-B14F-4D97-AF65-F5344CB8AC3E}">
        <p14:creationId xmlns:p14="http://schemas.microsoft.com/office/powerpoint/2010/main" val="13778885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Kristuskransen</a:t>
            </a:r>
            <a:endParaRPr lang="nb-NO" dirty="0"/>
          </a:p>
        </p:txBody>
      </p:sp>
      <p:sp>
        <p:nvSpPr>
          <p:cNvPr id="3" name="Plassholder for innhold 2"/>
          <p:cNvSpPr>
            <a:spLocks noGrp="1"/>
          </p:cNvSpPr>
          <p:nvPr>
            <p:ph idx="1"/>
          </p:nvPr>
        </p:nvSpPr>
        <p:spPr/>
        <p:txBody>
          <a:bodyPr/>
          <a:lstStyle/>
          <a:p>
            <a:r>
              <a:rPr lang="nb-NO" dirty="0" smtClean="0"/>
              <a:t>Fysisk</a:t>
            </a:r>
          </a:p>
          <a:p>
            <a:r>
              <a:rPr lang="nb-NO" dirty="0" smtClean="0"/>
              <a:t>Abstrakt</a:t>
            </a:r>
          </a:p>
          <a:p>
            <a:r>
              <a:rPr lang="nb-NO" dirty="0" smtClean="0"/>
              <a:t>Må brukes</a:t>
            </a:r>
          </a:p>
          <a:p>
            <a:endParaRPr lang="nb-NO" dirty="0"/>
          </a:p>
        </p:txBody>
      </p:sp>
    </p:spTree>
    <p:extLst>
      <p:ext uri="{BB962C8B-B14F-4D97-AF65-F5344CB8AC3E}">
        <p14:creationId xmlns:p14="http://schemas.microsoft.com/office/powerpoint/2010/main" val="11212081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Boundary</a:t>
            </a:r>
            <a:r>
              <a:rPr lang="nb-NO" dirty="0" smtClean="0"/>
              <a:t> </a:t>
            </a:r>
            <a:r>
              <a:rPr lang="nb-NO" dirty="0" err="1" smtClean="0"/>
              <a:t>object</a:t>
            </a:r>
            <a:endParaRPr lang="nb-NO" dirty="0"/>
          </a:p>
        </p:txBody>
      </p:sp>
      <p:sp>
        <p:nvSpPr>
          <p:cNvPr id="3" name="Plassholder for innhold 2"/>
          <p:cNvSpPr>
            <a:spLocks noGrp="1"/>
          </p:cNvSpPr>
          <p:nvPr>
            <p:ph idx="1"/>
          </p:nvPr>
        </p:nvSpPr>
        <p:spPr/>
        <p:txBody>
          <a:bodyPr>
            <a:normAutofit fontScale="92500" lnSpcReduction="20000"/>
          </a:bodyPr>
          <a:lstStyle/>
          <a:p>
            <a:r>
              <a:rPr lang="nb-NO" dirty="0"/>
              <a:t>Grenseobjekt ble først introdusert av sosiologene Leigh Star og </a:t>
            </a:r>
            <a:r>
              <a:rPr lang="nb-NO" dirty="0" err="1"/>
              <a:t>Greisemer</a:t>
            </a:r>
            <a:r>
              <a:rPr lang="nb-NO" dirty="0"/>
              <a:t> (1989). </a:t>
            </a:r>
            <a:endParaRPr lang="nb-NO" dirty="0" smtClean="0"/>
          </a:p>
          <a:p>
            <a:r>
              <a:rPr lang="nb-NO" dirty="0" smtClean="0"/>
              <a:t>Konseptet </a:t>
            </a:r>
            <a:r>
              <a:rPr lang="nb-NO" dirty="0"/>
              <a:t>ble utviklet på bakgrunn av studier hvordan lærer og studenter forstod samme objekt på veldig ulik måte. </a:t>
            </a:r>
            <a:endParaRPr lang="nb-NO" dirty="0" smtClean="0"/>
          </a:p>
          <a:p>
            <a:r>
              <a:rPr lang="nb-NO" dirty="0" smtClean="0"/>
              <a:t>Elementer</a:t>
            </a:r>
            <a:r>
              <a:rPr lang="nb-NO" dirty="0"/>
              <a:t>, eller </a:t>
            </a:r>
            <a:r>
              <a:rPr lang="nb-NO" dirty="0" smtClean="0"/>
              <a:t>objektet, </a:t>
            </a:r>
            <a:r>
              <a:rPr lang="nb-NO" dirty="0"/>
              <a:t>var tydeligvis så </a:t>
            </a:r>
            <a:r>
              <a:rPr lang="nb-NO" dirty="0" smtClean="0"/>
              <a:t>fleksibelt </a:t>
            </a:r>
            <a:r>
              <a:rPr lang="nb-NO" dirty="0"/>
              <a:t>at det var mulig genere ulike typer handling og </a:t>
            </a:r>
            <a:r>
              <a:rPr lang="nb-NO" dirty="0" smtClean="0"/>
              <a:t>forståelse, </a:t>
            </a:r>
            <a:r>
              <a:rPr lang="nb-NO" dirty="0"/>
              <a:t>og samtidig forholde seg til samme objekt. </a:t>
            </a:r>
            <a:endParaRPr lang="nb-NO" dirty="0" smtClean="0"/>
          </a:p>
          <a:p>
            <a:r>
              <a:rPr lang="nb-NO" dirty="0" smtClean="0"/>
              <a:t>Objektet </a:t>
            </a:r>
            <a:r>
              <a:rPr lang="nb-NO" dirty="0"/>
              <a:t>kan være en fysisk ting som et kart, tavle, bilde </a:t>
            </a:r>
            <a:r>
              <a:rPr lang="nb-NO" dirty="0" err="1"/>
              <a:t>osv</a:t>
            </a:r>
            <a:r>
              <a:rPr lang="nb-NO" dirty="0"/>
              <a:t>, samtidig kan objektet være en idé, abstrakt begrep eller forståelse. </a:t>
            </a:r>
            <a:endParaRPr lang="nb-NO" dirty="0" smtClean="0"/>
          </a:p>
          <a:p>
            <a:r>
              <a:rPr lang="nb-NO" dirty="0" smtClean="0"/>
              <a:t>Samtidig </a:t>
            </a:r>
            <a:r>
              <a:rPr lang="nb-NO" dirty="0"/>
              <a:t>kan objektet strekke seg over andre sosiale </a:t>
            </a:r>
            <a:r>
              <a:rPr lang="nb-NO" dirty="0" smtClean="0"/>
              <a:t>sammenhenger. </a:t>
            </a:r>
          </a:p>
          <a:p>
            <a:r>
              <a:rPr lang="nb-NO" dirty="0" smtClean="0"/>
              <a:t>Det </a:t>
            </a:r>
            <a:r>
              <a:rPr lang="nb-NO" dirty="0"/>
              <a:t>kan krysse grenser, strekke seg utover fra en praksis til en annen. Grenseobjekter er både  plastiske, </a:t>
            </a:r>
            <a:r>
              <a:rPr lang="nb-NO" dirty="0" smtClean="0"/>
              <a:t>fleksible </a:t>
            </a:r>
            <a:r>
              <a:rPr lang="nb-NO" dirty="0"/>
              <a:t>slik at de kan tilpasse til </a:t>
            </a:r>
            <a:r>
              <a:rPr lang="nb-NO" dirty="0" smtClean="0"/>
              <a:t>lokale </a:t>
            </a:r>
            <a:r>
              <a:rPr lang="nb-NO" dirty="0"/>
              <a:t>sammenhenger, objektene kan brukes av flere.</a:t>
            </a:r>
          </a:p>
        </p:txBody>
      </p:sp>
    </p:spTree>
    <p:extLst>
      <p:ext uri="{BB962C8B-B14F-4D97-AF65-F5344CB8AC3E}">
        <p14:creationId xmlns:p14="http://schemas.microsoft.com/office/powerpoint/2010/main" val="33675554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Kristuskransen som grenseobjekt </a:t>
            </a:r>
            <a:endParaRPr lang="nb-NO" dirty="0"/>
          </a:p>
        </p:txBody>
      </p:sp>
      <p:sp>
        <p:nvSpPr>
          <p:cNvPr id="3" name="Plassholder for innhold 2"/>
          <p:cNvSpPr>
            <a:spLocks noGrp="1"/>
          </p:cNvSpPr>
          <p:nvPr>
            <p:ph idx="1"/>
          </p:nvPr>
        </p:nvSpPr>
        <p:spPr/>
        <p:txBody>
          <a:bodyPr/>
          <a:lstStyle/>
          <a:p>
            <a:r>
              <a:rPr lang="nb-NO" dirty="0"/>
              <a:t>Et intervju med en konfirmasjonsprest viste hvordan </a:t>
            </a:r>
            <a:r>
              <a:rPr lang="nb-NO" dirty="0" err="1"/>
              <a:t>Krisutskransen</a:t>
            </a:r>
            <a:r>
              <a:rPr lang="nb-NO" dirty="0"/>
              <a:t> ikke bare var i bruk i </a:t>
            </a:r>
            <a:r>
              <a:rPr lang="nb-NO" dirty="0" smtClean="0"/>
              <a:t>konfirmantarbeid, </a:t>
            </a:r>
            <a:r>
              <a:rPr lang="nb-NO" dirty="0"/>
              <a:t>men ble et sentral redskap for hele ungdomsarbeidet og i hverdagen blant ungdommene. </a:t>
            </a:r>
            <a:endParaRPr lang="nb-NO" dirty="0" smtClean="0"/>
          </a:p>
          <a:p>
            <a:r>
              <a:rPr lang="nb-NO" dirty="0" smtClean="0"/>
              <a:t>Kristuskransen </a:t>
            </a:r>
            <a:r>
              <a:rPr lang="nb-NO" dirty="0"/>
              <a:t>skapte interaksjon som krysset grensene mellom konfirmasjon, ungdomsarbeid og hverdag. </a:t>
            </a:r>
            <a:endParaRPr lang="nb-NO" dirty="0" smtClean="0"/>
          </a:p>
          <a:p>
            <a:r>
              <a:rPr lang="nb-NO" dirty="0" smtClean="0"/>
              <a:t>En </a:t>
            </a:r>
            <a:r>
              <a:rPr lang="nb-NO" dirty="0"/>
              <a:t>helt sentral side var bruken. </a:t>
            </a:r>
            <a:endParaRPr lang="nb-NO" dirty="0" smtClean="0"/>
          </a:p>
          <a:p>
            <a:r>
              <a:rPr lang="nb-NO" dirty="0" smtClean="0"/>
              <a:t>Både </a:t>
            </a:r>
            <a:r>
              <a:rPr lang="nb-NO" dirty="0"/>
              <a:t>konfirmanter og ungdommene være med å utvikle meningen med </a:t>
            </a:r>
            <a:r>
              <a:rPr lang="nb-NO" dirty="0" smtClean="0"/>
              <a:t>Kristuskransen.</a:t>
            </a:r>
            <a:endParaRPr lang="nb-NO" dirty="0"/>
          </a:p>
        </p:txBody>
      </p:sp>
    </p:spTree>
    <p:extLst>
      <p:ext uri="{BB962C8B-B14F-4D97-AF65-F5344CB8AC3E}">
        <p14:creationId xmlns:p14="http://schemas.microsoft.com/office/powerpoint/2010/main" val="40433577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dirty="0"/>
          </a:p>
        </p:txBody>
      </p:sp>
      <p:sp>
        <p:nvSpPr>
          <p:cNvPr id="3" name="Plassholder for innhold 2"/>
          <p:cNvSpPr>
            <a:spLocks noGrp="1"/>
          </p:cNvSpPr>
          <p:nvPr>
            <p:ph idx="1"/>
          </p:nvPr>
        </p:nvSpPr>
        <p:spPr/>
        <p:txBody>
          <a:bodyPr/>
          <a:lstStyle/>
          <a:p>
            <a:r>
              <a:rPr lang="nb-NO" dirty="0" smtClean="0"/>
              <a:t>Noen av 16-åringer </a:t>
            </a:r>
            <a:r>
              <a:rPr lang="nb-NO" dirty="0"/>
              <a:t>brukte den i hverdagen. Kransen kan faktisk transporteres med seg. </a:t>
            </a:r>
            <a:endParaRPr lang="nb-NO" dirty="0" smtClean="0"/>
          </a:p>
          <a:p>
            <a:r>
              <a:rPr lang="nb-NO" dirty="0" smtClean="0"/>
              <a:t>Fleksibiliteten</a:t>
            </a:r>
            <a:r>
              <a:rPr lang="nb-NO" dirty="0"/>
              <a:t>, et kristen bønneredskap som fysisk kan bæres fra kirken, og til de fleste andre sosiale </a:t>
            </a:r>
            <a:r>
              <a:rPr lang="nb-NO" dirty="0" smtClean="0"/>
              <a:t>sammenhenger har </a:t>
            </a:r>
            <a:r>
              <a:rPr lang="nb-NO" dirty="0"/>
              <a:t>et stort potensiale. En ungdom har flyskrekk. Kristuskransen ble brukt. Den gav trygghet. En annen grudde seg til eksamen. Kristuskransen var med. </a:t>
            </a:r>
          </a:p>
          <a:p>
            <a:endParaRPr lang="nb-NO" dirty="0"/>
          </a:p>
        </p:txBody>
      </p:sp>
    </p:spTree>
    <p:extLst>
      <p:ext uri="{BB962C8B-B14F-4D97-AF65-F5344CB8AC3E}">
        <p14:creationId xmlns:p14="http://schemas.microsoft.com/office/powerpoint/2010/main" val="23272650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Hvorfor, hva og hvordan?</a:t>
            </a:r>
            <a:endParaRPr lang="nb-NO" dirty="0"/>
          </a:p>
        </p:txBody>
      </p:sp>
      <p:sp>
        <p:nvSpPr>
          <p:cNvPr id="3" name="Plassholder for innhold 2"/>
          <p:cNvSpPr>
            <a:spLocks noGrp="1"/>
          </p:cNvSpPr>
          <p:nvPr>
            <p:ph idx="1"/>
          </p:nvPr>
        </p:nvSpPr>
        <p:spPr/>
        <p:txBody>
          <a:bodyPr/>
          <a:lstStyle/>
          <a:p>
            <a:r>
              <a:rPr lang="nb-NO" dirty="0"/>
              <a:t>Hvorfor: hvorfor skal konfirmanter lære det de lærer</a:t>
            </a:r>
            <a:r>
              <a:rPr lang="nb-NO" dirty="0" smtClean="0"/>
              <a:t>?</a:t>
            </a:r>
          </a:p>
          <a:p>
            <a:r>
              <a:rPr lang="nb-NO" dirty="0" smtClean="0"/>
              <a:t> </a:t>
            </a:r>
            <a:r>
              <a:rPr lang="nb-NO" dirty="0"/>
              <a:t>Hvorfor velger du akkurat de </a:t>
            </a:r>
            <a:r>
              <a:rPr lang="nb-NO" dirty="0" smtClean="0"/>
              <a:t>temaene/bibelversene/samlingene/aktivitetene</a:t>
            </a:r>
            <a:r>
              <a:rPr lang="nb-NO" dirty="0"/>
              <a:t>? </a:t>
            </a:r>
            <a:endParaRPr lang="nb-NO" dirty="0" smtClean="0"/>
          </a:p>
          <a:p>
            <a:r>
              <a:rPr lang="nb-NO" dirty="0" smtClean="0"/>
              <a:t>Hva </a:t>
            </a:r>
            <a:r>
              <a:rPr lang="nb-NO" dirty="0"/>
              <a:t>skal de bruke kunnskap til? </a:t>
            </a:r>
            <a:endParaRPr lang="nb-NO" dirty="0" smtClean="0"/>
          </a:p>
          <a:p>
            <a:r>
              <a:rPr lang="nb-NO" dirty="0" smtClean="0"/>
              <a:t>Hvor </a:t>
            </a:r>
            <a:r>
              <a:rPr lang="nb-NO" dirty="0"/>
              <a:t>er denne kunnskapen gyldig? </a:t>
            </a:r>
            <a:endParaRPr lang="nb-NO" dirty="0" smtClean="0"/>
          </a:p>
          <a:p>
            <a:r>
              <a:rPr lang="nb-NO" dirty="0" smtClean="0"/>
              <a:t>Hvordan </a:t>
            </a:r>
            <a:r>
              <a:rPr lang="nb-NO" dirty="0"/>
              <a:t>kan konfirmantene være med å bygge kristen kunnskap videre?</a:t>
            </a:r>
          </a:p>
          <a:p>
            <a:endParaRPr lang="nb-NO" dirty="0"/>
          </a:p>
        </p:txBody>
      </p:sp>
    </p:spTree>
    <p:extLst>
      <p:ext uri="{BB962C8B-B14F-4D97-AF65-F5344CB8AC3E}">
        <p14:creationId xmlns:p14="http://schemas.microsoft.com/office/powerpoint/2010/main" val="28103809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Hva er </a:t>
            </a:r>
            <a:r>
              <a:rPr lang="nb-NO" dirty="0" smtClean="0"/>
              <a:t>ønsket ditt for denne workshopen?</a:t>
            </a:r>
            <a:r>
              <a:rPr lang="nb-NO" dirty="0"/>
              <a:t/>
            </a:r>
            <a:br>
              <a:rPr lang="nb-NO" dirty="0"/>
            </a:br>
            <a:endParaRPr lang="nb-NO" dirty="0"/>
          </a:p>
        </p:txBody>
      </p:sp>
      <p:sp>
        <p:nvSpPr>
          <p:cNvPr id="3" name="Plassholder for innhold 2"/>
          <p:cNvSpPr>
            <a:spLocks noGrp="1"/>
          </p:cNvSpPr>
          <p:nvPr>
            <p:ph idx="1"/>
          </p:nvPr>
        </p:nvSpPr>
        <p:spPr/>
        <p:txBody>
          <a:bodyPr/>
          <a:lstStyle/>
          <a:p>
            <a:r>
              <a:rPr lang="nb-NO" dirty="0" smtClean="0"/>
              <a:t>Hva </a:t>
            </a:r>
            <a:r>
              <a:rPr lang="nb-NO" dirty="0"/>
              <a:t>er det </a:t>
            </a:r>
            <a:r>
              <a:rPr lang="nb-NO" dirty="0" smtClean="0"/>
              <a:t>beste</a:t>
            </a:r>
            <a:r>
              <a:rPr lang="nb-NO" dirty="0"/>
              <a:t> med konfirmasjon</a:t>
            </a:r>
            <a:endParaRPr lang="nb-NO" dirty="0" smtClean="0"/>
          </a:p>
          <a:p>
            <a:r>
              <a:rPr lang="nb-NO" dirty="0" smtClean="0"/>
              <a:t>Hva </a:t>
            </a:r>
            <a:r>
              <a:rPr lang="nb-NO" dirty="0"/>
              <a:t>er det verste med konfirmasjon?</a:t>
            </a:r>
          </a:p>
          <a:p>
            <a:r>
              <a:rPr lang="nb-NO" dirty="0"/>
              <a:t>Hva håper du å lære fra denne </a:t>
            </a:r>
            <a:r>
              <a:rPr lang="nb-NO" dirty="0" smtClean="0"/>
              <a:t>workshopen? </a:t>
            </a:r>
            <a:endParaRPr lang="nb-NO" dirty="0"/>
          </a:p>
          <a:p>
            <a:r>
              <a:rPr lang="nb-NO" dirty="0" smtClean="0"/>
              <a:t>Hvorfor er du her?</a:t>
            </a:r>
            <a:endParaRPr lang="nb-NO" dirty="0"/>
          </a:p>
          <a:p>
            <a:endParaRPr lang="nb-NO" dirty="0"/>
          </a:p>
        </p:txBody>
      </p:sp>
    </p:spTree>
    <p:extLst>
      <p:ext uri="{BB962C8B-B14F-4D97-AF65-F5344CB8AC3E}">
        <p14:creationId xmlns:p14="http://schemas.microsoft.com/office/powerpoint/2010/main" val="65592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796716" y="3872285"/>
            <a:ext cx="9557084" cy="2655736"/>
          </a:xfrm>
        </p:spPr>
        <p:txBody>
          <a:bodyPr>
            <a:normAutofit fontScale="77500" lnSpcReduction="20000"/>
          </a:bodyPr>
          <a:lstStyle/>
          <a:p>
            <a:r>
              <a:rPr lang="nb-NO" dirty="0" smtClean="0"/>
              <a:t>Men Bakkevig er bekymret for om dagens trosopplæring i Oslo-kirkene ikke alltid er god nok og heller ikke alltid nok fokusert på kunnskap om den kristne troen. Han forteller at kirken i Vestre Aker har gått gjennom trosopplæringen for å få inn mer kunnskap. </a:t>
            </a:r>
          </a:p>
          <a:p>
            <a:r>
              <a:rPr lang="nb-NO" dirty="0" smtClean="0"/>
              <a:t>– Det varierer veldig. Den er god en del steder, så kan det gjøres adskillig bedre andre steder. Det jeg er redd for er at vi har prioritert en form for trosopplæring som er mer orientert mot kultur, sier Bakkevig.</a:t>
            </a:r>
          </a:p>
          <a:p>
            <a:r>
              <a:rPr lang="nb-NO" sz="1800" dirty="0" smtClean="0"/>
              <a:t>(Dagen 6.9.16</a:t>
            </a:r>
          </a:p>
          <a:p>
            <a:r>
              <a:rPr lang="nb-NO" sz="1800" dirty="0" smtClean="0">
                <a:hlinkClick r:id="rId2"/>
              </a:rPr>
              <a:t>http://www.dagen.no/Nyheter/DEN-NORSKE-KIRKE/Sl%C3%A5r-alarm-om-trosoppl%C3%A6ring-383286</a:t>
            </a:r>
            <a:r>
              <a:rPr lang="nb-NO" sz="1800" dirty="0" smtClean="0"/>
              <a:t>, lastet ned 14.10.16)</a:t>
            </a:r>
            <a:endParaRPr lang="nb-NO" sz="1800" dirty="0"/>
          </a:p>
        </p:txBody>
      </p:sp>
      <p:pic>
        <p:nvPicPr>
          <p:cNvPr id="4" name="Bilde 3"/>
          <p:cNvPicPr>
            <a:picLocks noChangeAspect="1"/>
          </p:cNvPicPr>
          <p:nvPr/>
        </p:nvPicPr>
        <p:blipFill rotWithShape="1">
          <a:blip r:embed="rId3"/>
          <a:srcRect l="10001" t="19630" r="12719" b="9571"/>
          <a:stretch/>
        </p:blipFill>
        <p:spPr>
          <a:xfrm>
            <a:off x="2911641" y="351864"/>
            <a:ext cx="6529137" cy="3364618"/>
          </a:xfrm>
          <a:prstGeom prst="rect">
            <a:avLst/>
          </a:prstGeom>
        </p:spPr>
      </p:pic>
    </p:spTree>
    <p:extLst>
      <p:ext uri="{BB962C8B-B14F-4D97-AF65-F5344CB8AC3E}">
        <p14:creationId xmlns:p14="http://schemas.microsoft.com/office/powerpoint/2010/main" val="25737303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tel 1"/>
          <p:cNvSpPr>
            <a:spLocks noGrp="1"/>
          </p:cNvSpPr>
          <p:nvPr>
            <p:ph type="title"/>
          </p:nvPr>
        </p:nvSpPr>
        <p:spPr/>
        <p:txBody>
          <a:bodyPr/>
          <a:lstStyle/>
          <a:p>
            <a:r>
              <a:rPr lang="nb-NO" altLang="nb-NO" smtClean="0"/>
              <a:t>Hva er målet for konfirmasjon?</a:t>
            </a:r>
          </a:p>
        </p:txBody>
      </p:sp>
      <p:sp>
        <p:nvSpPr>
          <p:cNvPr id="22531" name="Plassholder for innhold 2"/>
          <p:cNvSpPr>
            <a:spLocks noGrp="1"/>
          </p:cNvSpPr>
          <p:nvPr>
            <p:ph idx="1"/>
          </p:nvPr>
        </p:nvSpPr>
        <p:spPr/>
        <p:txBody>
          <a:bodyPr/>
          <a:lstStyle/>
          <a:p>
            <a:r>
              <a:rPr lang="nb-NO" altLang="nb-NO" smtClean="0"/>
              <a:t>Målet for konfirmasjonstiden er å vekke og styrke troens liv som gis i dåpen, slik at de unge kan leve sitt liv i forsakelse og tro, tilbedelse og tjeneste som Jesu Kristi disipler i hjem, menighet og samfunn</a:t>
            </a:r>
          </a:p>
        </p:txBody>
      </p:sp>
      <p:sp>
        <p:nvSpPr>
          <p:cNvPr id="4" name="Plassholder for dato 3"/>
          <p:cNvSpPr>
            <a:spLocks noGrp="1"/>
          </p:cNvSpPr>
          <p:nvPr>
            <p:ph type="dt" sz="quarter" idx="10"/>
          </p:nvPr>
        </p:nvSpPr>
        <p:spPr/>
        <p:txBody>
          <a:bodyPr/>
          <a:lstStyle/>
          <a:p>
            <a:pPr>
              <a:defRPr/>
            </a:pPr>
            <a:fld id="{5A596EEB-191F-496F-9A84-EF5288058D71}" type="datetime1">
              <a:rPr lang="nb-NO" smtClean="0"/>
              <a:pPr>
                <a:defRPr/>
              </a:pPr>
              <a:t>17.11.2016</a:t>
            </a:fld>
            <a:endParaRPr lang="nb-NO">
              <a:solidFill>
                <a:schemeClr val="tx1"/>
              </a:solidFill>
            </a:endParaRPr>
          </a:p>
        </p:txBody>
      </p:sp>
    </p:spTree>
    <p:extLst>
      <p:ext uri="{BB962C8B-B14F-4D97-AF65-F5344CB8AC3E}">
        <p14:creationId xmlns:p14="http://schemas.microsoft.com/office/powerpoint/2010/main" val="20868909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2000"/>
                                        <p:tgtEl>
                                          <p:spTgt spid="225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Hva er målet? ditt for konfirmasjon?</a:t>
            </a:r>
            <a:endParaRPr lang="nb-NO" dirty="0"/>
          </a:p>
        </p:txBody>
      </p:sp>
      <p:sp>
        <p:nvSpPr>
          <p:cNvPr id="3" name="Plassholder for innhold 2"/>
          <p:cNvSpPr>
            <a:spLocks noGrp="1"/>
          </p:cNvSpPr>
          <p:nvPr>
            <p:ph idx="1"/>
          </p:nvPr>
        </p:nvSpPr>
        <p:spPr/>
        <p:txBody>
          <a:bodyPr/>
          <a:lstStyle/>
          <a:p>
            <a:r>
              <a:rPr lang="nb-NO" dirty="0"/>
              <a:t>Hva er </a:t>
            </a:r>
            <a:r>
              <a:rPr lang="nb-NO" dirty="0" smtClean="0"/>
              <a:t>ditt målet for </a:t>
            </a:r>
            <a:r>
              <a:rPr lang="nb-NO" dirty="0"/>
              <a:t>konfirmasjon</a:t>
            </a:r>
            <a:r>
              <a:rPr lang="nb-NO" dirty="0" smtClean="0"/>
              <a:t>?</a:t>
            </a:r>
          </a:p>
          <a:p>
            <a:r>
              <a:rPr lang="nb-NO" dirty="0" smtClean="0"/>
              <a:t>Hva er konfirmantenes mål for konfirmasjon?</a:t>
            </a:r>
          </a:p>
          <a:p>
            <a:endParaRPr lang="nb-NO" dirty="0"/>
          </a:p>
        </p:txBody>
      </p:sp>
    </p:spTree>
    <p:extLst>
      <p:ext uri="{BB962C8B-B14F-4D97-AF65-F5344CB8AC3E}">
        <p14:creationId xmlns:p14="http://schemas.microsoft.com/office/powerpoint/2010/main" val="333496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Forslag:</a:t>
            </a:r>
            <a:endParaRPr lang="nb-NO" dirty="0"/>
          </a:p>
        </p:txBody>
      </p:sp>
      <p:sp>
        <p:nvSpPr>
          <p:cNvPr id="3" name="Plassholder for innhold 2"/>
          <p:cNvSpPr>
            <a:spLocks noGrp="1"/>
          </p:cNvSpPr>
          <p:nvPr>
            <p:ph idx="1"/>
          </p:nvPr>
        </p:nvSpPr>
        <p:spPr/>
        <p:txBody>
          <a:bodyPr/>
          <a:lstStyle/>
          <a:p>
            <a:r>
              <a:rPr lang="nb-NO" dirty="0"/>
              <a:t>Hva skal vi gjøre sammen for at kristen praksis utvikles videre?</a:t>
            </a:r>
          </a:p>
          <a:p>
            <a:endParaRPr lang="nb-NO" dirty="0"/>
          </a:p>
        </p:txBody>
      </p:sp>
    </p:spTree>
    <p:extLst>
      <p:ext uri="{BB962C8B-B14F-4D97-AF65-F5344CB8AC3E}">
        <p14:creationId xmlns:p14="http://schemas.microsoft.com/office/powerpoint/2010/main" val="39415055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Snakker vi om det samme?</a:t>
            </a:r>
            <a:endParaRPr lang="nb-NO" dirty="0"/>
          </a:p>
        </p:txBody>
      </p:sp>
      <p:sp>
        <p:nvSpPr>
          <p:cNvPr id="3" name="Plassholder for innhold 2"/>
          <p:cNvSpPr>
            <a:spLocks noGrp="1"/>
          </p:cNvSpPr>
          <p:nvPr>
            <p:ph idx="1"/>
          </p:nvPr>
        </p:nvSpPr>
        <p:spPr/>
        <p:txBody>
          <a:bodyPr/>
          <a:lstStyle/>
          <a:p>
            <a:r>
              <a:rPr lang="nb-NO" dirty="0" smtClean="0"/>
              <a:t>Begrepsrydding:</a:t>
            </a:r>
          </a:p>
          <a:p>
            <a:r>
              <a:rPr lang="nb-NO" dirty="0" smtClean="0"/>
              <a:t>Læring-Kunnskap</a:t>
            </a:r>
          </a:p>
          <a:p>
            <a:r>
              <a:rPr lang="nb-NO" dirty="0" smtClean="0"/>
              <a:t>Religionsundervisning-religionspedagogikk</a:t>
            </a:r>
          </a:p>
          <a:p>
            <a:r>
              <a:rPr lang="nb-NO" dirty="0" smtClean="0"/>
              <a:t>Kristen tro- kristen kunnskap</a:t>
            </a:r>
            <a:endParaRPr lang="nb-NO" dirty="0"/>
          </a:p>
          <a:p>
            <a:endParaRPr lang="nb-NO" dirty="0"/>
          </a:p>
        </p:txBody>
      </p:sp>
    </p:spTree>
    <p:extLst>
      <p:ext uri="{BB962C8B-B14F-4D97-AF65-F5344CB8AC3E}">
        <p14:creationId xmlns:p14="http://schemas.microsoft.com/office/powerpoint/2010/main" val="2334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TotalTime>
  <Words>1025</Words>
  <Application>Microsoft Office PowerPoint</Application>
  <PresentationFormat>Widescreen</PresentationFormat>
  <Paragraphs>86</Paragraphs>
  <Slides>26</Slides>
  <Notes>3</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26</vt:i4>
      </vt:variant>
    </vt:vector>
  </HeadingPairs>
  <TitlesOfParts>
    <vt:vector size="30" baseType="lpstr">
      <vt:lpstr>Arial</vt:lpstr>
      <vt:lpstr>Calibri</vt:lpstr>
      <vt:lpstr>Calibri Light</vt:lpstr>
      <vt:lpstr>Office-tema</vt:lpstr>
      <vt:lpstr>Konfirmasjonspedagogikk</vt:lpstr>
      <vt:lpstr>Hva er kunnskapen verdt?</vt:lpstr>
      <vt:lpstr>Hvorfor, hva og hvordan?</vt:lpstr>
      <vt:lpstr>Hva er ønsket ditt for denne workshopen? </vt:lpstr>
      <vt:lpstr>PowerPoint-presentasjon</vt:lpstr>
      <vt:lpstr>Hva er målet for konfirmasjon?</vt:lpstr>
      <vt:lpstr>Hva er målet? ditt for konfirmasjon?</vt:lpstr>
      <vt:lpstr>Forslag:</vt:lpstr>
      <vt:lpstr>Snakker vi om det samme?</vt:lpstr>
      <vt:lpstr>Grunnleggende spørsmål</vt:lpstr>
      <vt:lpstr>Hva er læring</vt:lpstr>
      <vt:lpstr>Tre hovedretninger</vt:lpstr>
      <vt:lpstr>Experiential learning:</vt:lpstr>
      <vt:lpstr>The point about learning </vt:lpstr>
      <vt:lpstr>PowerPoint-presentasjon</vt:lpstr>
      <vt:lpstr>Disjuncture: a gap</vt:lpstr>
      <vt:lpstr>PowerPoint-presentasjon</vt:lpstr>
      <vt:lpstr>PowerPoint-presentasjon</vt:lpstr>
      <vt:lpstr>PowerPoint-presentasjon</vt:lpstr>
      <vt:lpstr>Læring som deltakelse (Sfard,Lave og Wenger)</vt:lpstr>
      <vt:lpstr>PowerPoint-presentasjon</vt:lpstr>
      <vt:lpstr>PowerPoint-presentasjon</vt:lpstr>
      <vt:lpstr>Kristuskransen</vt:lpstr>
      <vt:lpstr>Boundary object</vt:lpstr>
      <vt:lpstr>Kristuskransen som grenseobjekt </vt:lpstr>
      <vt:lpstr>PowerPoint-presentasjon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mholmqvi</dc:creator>
  <cp:lastModifiedBy>mholmqvi</cp:lastModifiedBy>
  <cp:revision>38</cp:revision>
  <cp:lastPrinted>2016-10-20T09:35:06Z</cp:lastPrinted>
  <dcterms:created xsi:type="dcterms:W3CDTF">2016-10-14T11:46:37Z</dcterms:created>
  <dcterms:modified xsi:type="dcterms:W3CDTF">2016-11-17T17:53:39Z</dcterms:modified>
</cp:coreProperties>
</file>