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1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E3E0-9BAE-5347-AF5F-038C474266F6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1CA2-542B-3148-8811-0D541C9E71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88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1CA2-542B-3148-8811-0D541C9E711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8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vannmerk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vannmerk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bil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Dra bildet til plassholderen eller klikk ikonet for å legge til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AC564BF-F13A-BD4A-9D60-C25FEB9606DF}" type="datetimeFigureOut">
              <a:rPr lang="nb-NO" smtClean="0"/>
              <a:t>17.10.12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1839BDF-885A-F944-B7A0-BD87937A53F0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professors.net/Structuralism.pdf" TargetMode="External"/><Relationship Id="rId3" Type="http://schemas.openxmlformats.org/officeDocument/2006/relationships/hyperlink" Target="http://aestheticsandculture.net/index.php/jac/article/view/5677/63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Mønstre i Ungdomsteologien.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200" dirty="0" smtClean="0"/>
              <a:t>- Et tegn i tiden?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sz="1600" dirty="0" smtClean="0"/>
              <a:t>UKT-konferansen 2012: Knut Tveitereid, NLA Høgskolen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62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Marius diagram og bild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2499" b="10031"/>
          <a:stretch/>
        </p:blipFill>
        <p:spPr>
          <a:xfrm>
            <a:off x="2136589" y="365097"/>
            <a:ext cx="4721412" cy="6171141"/>
          </a:xfrm>
          <a:prstGeom prst="rect">
            <a:avLst/>
          </a:prstGeom>
        </p:spPr>
      </p:pic>
      <p:pic>
        <p:nvPicPr>
          <p:cNvPr id="5" name="Bilde 4" descr="393754_508838059143747_2069141102_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1" y="863600"/>
            <a:ext cx="5118100" cy="5118100"/>
          </a:xfrm>
          <a:prstGeom prst="rect">
            <a:avLst/>
          </a:prstGeom>
        </p:spPr>
      </p:pic>
      <p:pic>
        <p:nvPicPr>
          <p:cNvPr id="6" name="Bilde 5" descr="jakk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r="15158"/>
          <a:stretch/>
        </p:blipFill>
        <p:spPr>
          <a:xfrm>
            <a:off x="1739902" y="365097"/>
            <a:ext cx="5357158" cy="5994400"/>
          </a:xfrm>
          <a:prstGeom prst="rect">
            <a:avLst/>
          </a:prstGeom>
        </p:spPr>
      </p:pic>
      <p:pic>
        <p:nvPicPr>
          <p:cNvPr id="7" name="Bilde 6" descr="1278286-11-134453282933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508000"/>
            <a:ext cx="6917764" cy="5188323"/>
          </a:xfrm>
          <a:prstGeom prst="rect">
            <a:avLst/>
          </a:prstGeom>
        </p:spPr>
      </p:pic>
      <p:pic>
        <p:nvPicPr>
          <p:cNvPr id="8" name="Bilde 7" descr="shit_mariusgenser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17500"/>
            <a:ext cx="6223000" cy="6223000"/>
          </a:xfrm>
          <a:prstGeom prst="rect">
            <a:avLst/>
          </a:prstGeom>
        </p:spPr>
      </p:pic>
      <p:pic>
        <p:nvPicPr>
          <p:cNvPr id="10" name="Bilde 9" descr="DSC_0995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9935" b="4883"/>
          <a:stretch/>
        </p:blipFill>
        <p:spPr>
          <a:xfrm>
            <a:off x="1460500" y="219635"/>
            <a:ext cx="5976470" cy="5762065"/>
          </a:xfrm>
          <a:prstGeom prst="rect">
            <a:avLst/>
          </a:prstGeom>
        </p:spPr>
      </p:pic>
      <p:pic>
        <p:nvPicPr>
          <p:cNvPr id="11" name="Bilde 10" descr="Space invader lue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-1191514"/>
            <a:ext cx="4960471" cy="6887837"/>
          </a:xfrm>
          <a:prstGeom prst="rect">
            <a:avLst/>
          </a:prstGeom>
        </p:spPr>
      </p:pic>
      <p:pic>
        <p:nvPicPr>
          <p:cNvPr id="12" name="Bilde 11" descr="mariusgens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3" y="25321"/>
            <a:ext cx="3272117" cy="67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mening</a:t>
            </a:r>
            <a:br>
              <a:rPr lang="nb-NO" dirty="0" smtClean="0"/>
            </a:br>
            <a:r>
              <a:rPr lang="nb-NO" sz="2400" dirty="0" smtClean="0"/>
              <a:t>På vei mot post-postmodernismen?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7"/>
            <a:ext cx="8080189" cy="49286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Meta</a:t>
            </a:r>
            <a:r>
              <a:rPr lang="nb-NO" dirty="0"/>
              <a:t>-</a:t>
            </a:r>
            <a:r>
              <a:rPr lang="nb-NO" dirty="0" smtClean="0"/>
              <a:t>modernisme/Transmodernisme</a:t>
            </a:r>
          </a:p>
          <a:p>
            <a:pPr lvl="1"/>
            <a:r>
              <a:rPr lang="nb-NO" dirty="0" err="1" smtClean="0"/>
              <a:t>Versucheren</a:t>
            </a:r>
            <a:r>
              <a:rPr lang="nb-NO" dirty="0" smtClean="0"/>
              <a:t> / Van den Akker </a:t>
            </a:r>
          </a:p>
          <a:p>
            <a:pPr lvl="1"/>
            <a:r>
              <a:rPr lang="nb-NO" dirty="0"/>
              <a:t>'</a:t>
            </a:r>
            <a:r>
              <a:rPr lang="nb-NO" dirty="0" err="1"/>
              <a:t>informed</a:t>
            </a:r>
            <a:r>
              <a:rPr lang="nb-NO" dirty="0"/>
              <a:t> </a:t>
            </a:r>
            <a:r>
              <a:rPr lang="nb-NO" dirty="0" err="1"/>
              <a:t>naivety</a:t>
            </a:r>
            <a:r>
              <a:rPr lang="nb-NO" dirty="0"/>
              <a:t>', '</a:t>
            </a:r>
            <a:r>
              <a:rPr lang="nb-NO" dirty="0" err="1"/>
              <a:t>pragmatic</a:t>
            </a:r>
            <a:r>
              <a:rPr lang="nb-NO" dirty="0"/>
              <a:t> </a:t>
            </a:r>
            <a:r>
              <a:rPr lang="nb-NO" dirty="0" err="1"/>
              <a:t>idealism</a:t>
            </a:r>
            <a:r>
              <a:rPr lang="nb-NO" dirty="0"/>
              <a:t>’, 'moderate </a:t>
            </a:r>
            <a:r>
              <a:rPr lang="nb-NO" dirty="0" err="1"/>
              <a:t>fanaticism</a:t>
            </a:r>
            <a:r>
              <a:rPr lang="nb-NO" dirty="0"/>
              <a:t>’ </a:t>
            </a:r>
            <a:endParaRPr lang="nb-NO" dirty="0" smtClean="0"/>
          </a:p>
          <a:p>
            <a:r>
              <a:rPr lang="nb-NO" dirty="0"/>
              <a:t>Sentimentalistene: </a:t>
            </a:r>
            <a:r>
              <a:rPr lang="nb-NO" dirty="0" smtClean="0"/>
              <a:t>Knausgård</a:t>
            </a:r>
          </a:p>
          <a:p>
            <a:pPr lvl="1"/>
            <a:r>
              <a:rPr lang="nb-NO" dirty="0"/>
              <a:t>«</a:t>
            </a:r>
            <a:r>
              <a:rPr lang="nb-NO" dirty="0" smtClean="0"/>
              <a:t>De </a:t>
            </a:r>
            <a:r>
              <a:rPr lang="nb-NO" dirty="0"/>
              <a:t>nye sentimentalistene ønsker det norske folk en god jul og et riktig godt nytt </a:t>
            </a:r>
            <a:r>
              <a:rPr lang="nb-NO" dirty="0" smtClean="0"/>
              <a:t>år!» </a:t>
            </a:r>
            <a:endParaRPr lang="nb-NO" dirty="0"/>
          </a:p>
          <a:p>
            <a:r>
              <a:rPr lang="nb-NO" dirty="0" smtClean="0"/>
              <a:t>Fornyet interesse for gamle, evige verdier: </a:t>
            </a:r>
            <a:br>
              <a:rPr lang="nb-NO" dirty="0" smtClean="0"/>
            </a:br>
            <a:r>
              <a:rPr lang="nb-NO" dirty="0" smtClean="0"/>
              <a:t>(Mening/struktur/mønster i ting og før ting) </a:t>
            </a:r>
          </a:p>
          <a:p>
            <a:r>
              <a:rPr lang="nb-NO" dirty="0" smtClean="0"/>
              <a:t>Dette holdes sammen med en interesse for det subjektive:</a:t>
            </a:r>
            <a:br>
              <a:rPr lang="nb-NO" dirty="0" smtClean="0"/>
            </a:br>
            <a:r>
              <a:rPr lang="nb-NO" dirty="0" smtClean="0"/>
              <a:t>(Mening/struktur/mønster i forlengelsen av ting)</a:t>
            </a:r>
          </a:p>
          <a:p>
            <a:r>
              <a:rPr lang="nb-NO" dirty="0" smtClean="0"/>
              <a:t>Konstant bevegelse, veksling og integrasjon. </a:t>
            </a:r>
          </a:p>
        </p:txBody>
      </p:sp>
    </p:spTree>
    <p:extLst>
      <p:ext uri="{BB962C8B-B14F-4D97-AF65-F5344CB8AC3E}">
        <p14:creationId xmlns:p14="http://schemas.microsoft.com/office/powerpoint/2010/main" val="143577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mening</a:t>
            </a:r>
            <a:br>
              <a:rPr lang="nb-NO" dirty="0" smtClean="0"/>
            </a:br>
            <a:r>
              <a:rPr lang="nb-NO" sz="2400" dirty="0" smtClean="0"/>
              <a:t>På vei mot post-postmodernismen?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7"/>
            <a:ext cx="8229601" cy="492862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Det store «</a:t>
            </a:r>
            <a:r>
              <a:rPr lang="nb-NO" i="1" dirty="0" smtClean="0"/>
              <a:t>og»! </a:t>
            </a:r>
            <a:r>
              <a:rPr lang="nb-NO" dirty="0" smtClean="0"/>
              <a:t>(Her bare prøver jeg meg)</a:t>
            </a:r>
            <a:endParaRPr lang="nb-NO" i="1" dirty="0" smtClean="0"/>
          </a:p>
          <a:p>
            <a:pPr lvl="1"/>
            <a:r>
              <a:rPr lang="nb-NO" dirty="0" smtClean="0"/>
              <a:t>Gammelt og nytt</a:t>
            </a:r>
          </a:p>
          <a:p>
            <a:pPr lvl="1"/>
            <a:r>
              <a:rPr lang="nb-NO" dirty="0" smtClean="0"/>
              <a:t>Fornuft </a:t>
            </a:r>
            <a:r>
              <a:rPr lang="nb-NO" dirty="0"/>
              <a:t>og erfaring</a:t>
            </a:r>
          </a:p>
          <a:p>
            <a:pPr lvl="1"/>
            <a:r>
              <a:rPr lang="nb-NO" dirty="0" smtClean="0"/>
              <a:t>Alvorlig og ironisk</a:t>
            </a:r>
          </a:p>
          <a:p>
            <a:pPr lvl="1"/>
            <a:r>
              <a:rPr lang="nb-NO" dirty="0" smtClean="0"/>
              <a:t>Intim og distansert</a:t>
            </a:r>
            <a:endParaRPr lang="nb-NO" dirty="0"/>
          </a:p>
          <a:p>
            <a:pPr lvl="1"/>
            <a:r>
              <a:rPr lang="nb-NO" dirty="0"/>
              <a:t>S</a:t>
            </a:r>
            <a:r>
              <a:rPr lang="nb-NO" dirty="0" smtClean="0"/>
              <a:t>uper/unik og offer/sårbar</a:t>
            </a:r>
            <a:endParaRPr lang="nb-NO" dirty="0"/>
          </a:p>
          <a:p>
            <a:pPr lvl="1"/>
            <a:r>
              <a:rPr lang="nb-NO" dirty="0" smtClean="0"/>
              <a:t>Digital </a:t>
            </a:r>
            <a:r>
              <a:rPr lang="nb-NO" dirty="0"/>
              <a:t>og </a:t>
            </a:r>
            <a:r>
              <a:rPr lang="nb-NO" dirty="0" smtClean="0"/>
              <a:t>sentimental</a:t>
            </a:r>
            <a:endParaRPr lang="nb-NO" dirty="0"/>
          </a:p>
          <a:p>
            <a:pPr lvl="1"/>
            <a:r>
              <a:rPr lang="nb-NO" dirty="0" smtClean="0"/>
              <a:t>Demokratisk/dialogisk </a:t>
            </a:r>
            <a:r>
              <a:rPr lang="nb-NO" dirty="0"/>
              <a:t>og </a:t>
            </a:r>
            <a:r>
              <a:rPr lang="nb-NO" dirty="0" smtClean="0"/>
              <a:t>strategisk</a:t>
            </a:r>
          </a:p>
          <a:p>
            <a:pPr lvl="1"/>
            <a:r>
              <a:rPr lang="nb-NO" dirty="0" smtClean="0"/>
              <a:t>Utvendige og innvendige</a:t>
            </a:r>
          </a:p>
          <a:p>
            <a:pPr lvl="1"/>
            <a:r>
              <a:rPr lang="nb-NO" dirty="0" smtClean="0"/>
              <a:t>Selvutleverende og privat</a:t>
            </a:r>
          </a:p>
          <a:p>
            <a:pPr lvl="1"/>
            <a:r>
              <a:rPr lang="nb-NO" dirty="0" smtClean="0"/>
              <a:t>Idealistisk </a:t>
            </a:r>
            <a:r>
              <a:rPr lang="nb-NO" dirty="0"/>
              <a:t>og </a:t>
            </a:r>
            <a:r>
              <a:rPr lang="nb-NO" dirty="0" smtClean="0"/>
              <a:t>Materialistisk</a:t>
            </a:r>
          </a:p>
          <a:p>
            <a:pPr lvl="1"/>
            <a:r>
              <a:rPr lang="nb-NO" dirty="0" smtClean="0"/>
              <a:t>Aristoteles og Luther</a:t>
            </a:r>
          </a:p>
          <a:p>
            <a:pPr lvl="1"/>
            <a:r>
              <a:rPr lang="nb-NO" dirty="0" smtClean="0"/>
              <a:t>Saussure og </a:t>
            </a:r>
            <a:r>
              <a:rPr lang="nb-NO" dirty="0" err="1" smtClean="0"/>
              <a:t>Derrida</a:t>
            </a:r>
            <a:endParaRPr lang="nb-NO" dirty="0" smtClean="0"/>
          </a:p>
          <a:p>
            <a:pPr lvl="1"/>
            <a:r>
              <a:rPr lang="nb-NO" dirty="0" smtClean="0"/>
              <a:t>Psykoterapi og kognitiv psykologi</a:t>
            </a:r>
            <a:endParaRPr lang="nb-NO" dirty="0"/>
          </a:p>
          <a:p>
            <a:r>
              <a:rPr lang="nb-NO" dirty="0" smtClean="0"/>
              <a:t>Spenninger som skaper store rom for indre dialoger behov for systematisering</a:t>
            </a:r>
          </a:p>
        </p:txBody>
      </p:sp>
    </p:spTree>
    <p:extLst>
      <p:ext uri="{BB962C8B-B14F-4D97-AF65-F5344CB8AC3E}">
        <p14:creationId xmlns:p14="http://schemas.microsoft.com/office/powerpoint/2010/main" val="204428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mestring</a:t>
            </a:r>
            <a:br>
              <a:rPr lang="nb-NO" dirty="0" smtClean="0"/>
            </a:br>
            <a:r>
              <a:rPr lang="nb-NO" sz="2400" dirty="0" smtClean="0"/>
              <a:t>Kognitiv terapi og kristen livsveiledning?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7"/>
            <a:ext cx="8080189" cy="492862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Kognitiv terapi</a:t>
            </a:r>
          </a:p>
          <a:p>
            <a:pPr lvl="1"/>
            <a:r>
              <a:rPr lang="nb-NO" dirty="0" smtClean="0"/>
              <a:t>Tankemønstre: Den indre dialogen…</a:t>
            </a:r>
          </a:p>
          <a:p>
            <a:pPr lvl="1"/>
            <a:r>
              <a:rPr lang="nb-NO" dirty="0" smtClean="0"/>
              <a:t>Tanker -&gt; Følelser -&gt; Handlinger</a:t>
            </a:r>
          </a:p>
          <a:p>
            <a:pPr lvl="1"/>
            <a:r>
              <a:rPr lang="nb-NO" dirty="0" err="1" smtClean="0"/>
              <a:t>Selvmonitorering</a:t>
            </a:r>
            <a:endParaRPr lang="nb-NO" dirty="0" smtClean="0"/>
          </a:p>
          <a:p>
            <a:pPr lvl="1"/>
            <a:r>
              <a:rPr lang="nb-NO" dirty="0" smtClean="0"/>
              <a:t>Ikke hva som har skjedd, men hvordan vi forholder oss til hva som har skjedd.</a:t>
            </a:r>
          </a:p>
          <a:p>
            <a:r>
              <a:rPr lang="nb-NO" dirty="0" smtClean="0"/>
              <a:t>Morgenbladet 9/3-2012: Psykoterapi vs. kognitiv </a:t>
            </a:r>
            <a:r>
              <a:rPr lang="nb-NO" dirty="0"/>
              <a:t>terapi?</a:t>
            </a:r>
          </a:p>
          <a:p>
            <a:r>
              <a:rPr lang="nb-NO" dirty="0" smtClean="0"/>
              <a:t>Destruktive tankemønstre mulig å bytte ut</a:t>
            </a:r>
          </a:p>
          <a:p>
            <a:r>
              <a:rPr lang="nb-NO" dirty="0" smtClean="0"/>
              <a:t>Kristen veiledning, i stor grad opptatt av det som har skjedd, å snakke om det…</a:t>
            </a:r>
          </a:p>
          <a:p>
            <a:r>
              <a:rPr lang="nb-NO" dirty="0" smtClean="0"/>
              <a:t>Ørkenfedrene, de første kognitive terapeuter.</a:t>
            </a:r>
          </a:p>
          <a:p>
            <a:r>
              <a:rPr lang="nb-NO" dirty="0" smtClean="0"/>
              <a:t>Noe for kristent ungdomsarbeid?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0658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mestring</a:t>
            </a:r>
            <a:br>
              <a:rPr lang="nb-NO" dirty="0" smtClean="0"/>
            </a:br>
            <a:r>
              <a:rPr lang="nb-NO" sz="2400" dirty="0" smtClean="0"/>
              <a:t>Kognitiv terapi og kristen livsveiledning?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7"/>
            <a:ext cx="8080189" cy="4928627"/>
          </a:xfrm>
        </p:spPr>
        <p:txBody>
          <a:bodyPr>
            <a:normAutofit/>
          </a:bodyPr>
          <a:lstStyle/>
          <a:p>
            <a:pPr lvl="0"/>
            <a:r>
              <a:rPr lang="nb-NO" dirty="0" smtClean="0"/>
              <a:t>Eksempler på noen vanlige tankemønstre/indre dialoger</a:t>
            </a:r>
          </a:p>
          <a:p>
            <a:pPr lvl="1"/>
            <a:r>
              <a:rPr lang="nb-NO" dirty="0" smtClean="0"/>
              <a:t>Alt </a:t>
            </a:r>
            <a:r>
              <a:rPr lang="nb-NO" dirty="0"/>
              <a:t>eller intet. </a:t>
            </a:r>
            <a:r>
              <a:rPr lang="nb-NO" dirty="0" smtClean="0"/>
              <a:t>Enten slik eller slik.</a:t>
            </a:r>
            <a:endParaRPr lang="nb-NO" dirty="0"/>
          </a:p>
          <a:p>
            <a:pPr lvl="1"/>
            <a:r>
              <a:rPr lang="nb-NO" dirty="0" smtClean="0"/>
              <a:t>Aldri eller alltid. Jeg får aldri… Jeg får alltid…</a:t>
            </a:r>
          </a:p>
          <a:p>
            <a:pPr lvl="1"/>
            <a:r>
              <a:rPr lang="nb-NO" dirty="0" smtClean="0"/>
              <a:t>Katastrofetenkning</a:t>
            </a:r>
            <a:r>
              <a:rPr lang="nb-NO" dirty="0"/>
              <a:t>. Negativ overdrivelse... </a:t>
            </a:r>
          </a:p>
          <a:p>
            <a:pPr lvl="1"/>
            <a:r>
              <a:rPr lang="nb-NO" dirty="0"/>
              <a:t>Generalisering. Hvis jeg gjør en feil, så er alt feil. </a:t>
            </a:r>
          </a:p>
          <a:p>
            <a:pPr lvl="1"/>
            <a:r>
              <a:rPr lang="nb-NO" dirty="0"/>
              <a:t>Forhastede slutninger... Vet hvordan det ender...</a:t>
            </a:r>
          </a:p>
          <a:p>
            <a:pPr lvl="1"/>
            <a:r>
              <a:rPr lang="nb-NO" dirty="0"/>
              <a:t>Tankelesning. Vi vet hva andre tenker om oss... </a:t>
            </a:r>
          </a:p>
          <a:p>
            <a:pPr lvl="1"/>
            <a:r>
              <a:rPr lang="nb-NO" dirty="0"/>
              <a:t>Følelsesmessig tenkning. Hvis jeg er redd, er det farlig. </a:t>
            </a:r>
          </a:p>
          <a:p>
            <a:pPr lvl="1"/>
            <a:r>
              <a:rPr lang="nb-NO" dirty="0"/>
              <a:t>Årsaksforklaring. Vi tenker ut en årsak til våre problemer...</a:t>
            </a:r>
          </a:p>
          <a:p>
            <a:pPr lvl="1"/>
            <a:r>
              <a:rPr lang="nb-NO" dirty="0"/>
              <a:t>Skulle, burde eller måtte tenkning.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679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mestring</a:t>
            </a:r>
            <a:br>
              <a:rPr lang="nb-NO" dirty="0" smtClean="0"/>
            </a:br>
            <a:r>
              <a:rPr lang="nb-NO" sz="2400" dirty="0" smtClean="0"/>
              <a:t>Kognitiv terapi og kristen livsveiledning?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7"/>
            <a:ext cx="7049248" cy="4928627"/>
          </a:xfrm>
        </p:spPr>
        <p:txBody>
          <a:bodyPr>
            <a:normAutofit/>
          </a:bodyPr>
          <a:lstStyle/>
          <a:p>
            <a:r>
              <a:rPr lang="nb-NO" dirty="0" smtClean="0"/>
              <a:t>Indre dialog: </a:t>
            </a:r>
            <a:r>
              <a:rPr lang="nb-NO" i="1" dirty="0" smtClean="0"/>
              <a:t>skam </a:t>
            </a:r>
            <a:r>
              <a:rPr lang="nb-NO" dirty="0" smtClean="0"/>
              <a:t>– blikkets sykdom</a:t>
            </a:r>
            <a:endParaRPr lang="nb-NO" i="1" dirty="0" smtClean="0"/>
          </a:p>
          <a:p>
            <a:pPr lvl="1"/>
            <a:r>
              <a:rPr lang="nb-NO" dirty="0" smtClean="0"/>
              <a:t>Ofte kontrastert med skyld</a:t>
            </a:r>
          </a:p>
          <a:p>
            <a:pPr lvl="1"/>
            <a:r>
              <a:rPr lang="nb-NO" dirty="0" smtClean="0"/>
              <a:t>Unik </a:t>
            </a:r>
            <a:r>
              <a:rPr lang="nb-NO" i="1" dirty="0" smtClean="0"/>
              <a:t>og </a:t>
            </a:r>
            <a:r>
              <a:rPr lang="nb-NO" dirty="0" smtClean="0"/>
              <a:t>mislykket (gremmelse, forakt)</a:t>
            </a:r>
          </a:p>
          <a:p>
            <a:pPr lvl="1"/>
            <a:r>
              <a:rPr lang="nb-NO" dirty="0" smtClean="0"/>
              <a:t>Jeg med alle disse mulighetene burde </a:t>
            </a:r>
            <a:br>
              <a:rPr lang="nb-NO" dirty="0" smtClean="0"/>
            </a:br>
            <a:r>
              <a:rPr lang="nb-NO" dirty="0" smtClean="0"/>
              <a:t>levert på en helt annen måte.</a:t>
            </a:r>
          </a:p>
          <a:p>
            <a:pPr lvl="1"/>
            <a:r>
              <a:rPr lang="nb-NO" dirty="0" smtClean="0"/>
              <a:t>«Unnskyld at jeg er som jeg er…»</a:t>
            </a:r>
          </a:p>
          <a:p>
            <a:r>
              <a:rPr lang="nb-NO" dirty="0" smtClean="0"/>
              <a:t>Mine indre dialoger</a:t>
            </a:r>
          </a:p>
          <a:p>
            <a:pPr lvl="1"/>
            <a:r>
              <a:rPr lang="nb-NO" dirty="0"/>
              <a:t>S</a:t>
            </a:r>
            <a:r>
              <a:rPr lang="nb-NO" dirty="0" smtClean="0"/>
              <a:t>elvevaluering på avveier	: preking</a:t>
            </a:r>
          </a:p>
          <a:p>
            <a:pPr lvl="1"/>
            <a:r>
              <a:rPr lang="nb-NO" dirty="0" smtClean="0"/>
              <a:t>Perfeksjonisme: skriving 			(Skriving)</a:t>
            </a:r>
          </a:p>
          <a:p>
            <a:pPr lvl="1"/>
            <a:r>
              <a:rPr lang="nb-NO" dirty="0" smtClean="0"/>
              <a:t>Jeg har skilte foreldre</a:t>
            </a:r>
          </a:p>
          <a:p>
            <a:pPr lvl="1"/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8344" r="21590"/>
          <a:stretch/>
        </p:blipFill>
        <p:spPr>
          <a:xfrm rot="984381">
            <a:off x="5797174" y="4071580"/>
            <a:ext cx="3242236" cy="23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ha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841">
            <a:off x="5975714" y="2106356"/>
            <a:ext cx="3219076" cy="43823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Nåden i kristen livsveiledning</a:t>
            </a:r>
            <a:br>
              <a:rPr lang="nb-NO" dirty="0" smtClean="0"/>
            </a:br>
            <a:r>
              <a:rPr lang="nb-NO" sz="2400" dirty="0" smtClean="0"/>
              <a:t>På tide å blankpusse diamanten i evangeliet?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8"/>
            <a:ext cx="7422777" cy="434592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Gnisten utenfra som kan bryte mønstre…</a:t>
            </a:r>
          </a:p>
          <a:p>
            <a:r>
              <a:rPr lang="nb-NO" dirty="0"/>
              <a:t>Gnisten utenfra som kan etablere mønstre</a:t>
            </a:r>
            <a:r>
              <a:rPr lang="nb-NO" dirty="0" smtClean="0"/>
              <a:t>…</a:t>
            </a:r>
          </a:p>
          <a:p>
            <a:r>
              <a:rPr lang="nb-NO" dirty="0"/>
              <a:t>Peter</a:t>
            </a:r>
          </a:p>
          <a:p>
            <a:pPr lvl="1"/>
            <a:r>
              <a:rPr lang="nb-NO" dirty="0"/>
              <a:t>Hanen</a:t>
            </a:r>
          </a:p>
          <a:p>
            <a:pPr lvl="1"/>
            <a:r>
              <a:rPr lang="nb-NO" dirty="0"/>
              <a:t>Bålet</a:t>
            </a:r>
          </a:p>
          <a:p>
            <a:r>
              <a:rPr lang="nb-NO" dirty="0" smtClean="0"/>
              <a:t>Voksne </a:t>
            </a:r>
            <a:r>
              <a:rPr lang="nb-NO" dirty="0" err="1" smtClean="0"/>
              <a:t>msk</a:t>
            </a:r>
            <a:r>
              <a:rPr lang="nb-NO" dirty="0" smtClean="0"/>
              <a:t> var helt avgjørende</a:t>
            </a:r>
          </a:p>
          <a:p>
            <a:r>
              <a:rPr lang="nb-NO" dirty="0" smtClean="0"/>
              <a:t>Å tro på noen bibelord var helt avgjørende</a:t>
            </a:r>
          </a:p>
          <a:p>
            <a:r>
              <a:rPr lang="nb-NO" dirty="0" smtClean="0"/>
              <a:t>Edin Løvås i Aud 1 på MF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715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Mønstre i ungdomsteologien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1) Mønstre og monastiske praksiser </a:t>
            </a:r>
            <a:br>
              <a:rPr lang="nb-NO" b="1" dirty="0" smtClean="0"/>
            </a:br>
            <a:r>
              <a:rPr lang="nb-NO" dirty="0" smtClean="0"/>
              <a:t>Aristoteles vs. Luther</a:t>
            </a:r>
          </a:p>
          <a:p>
            <a:r>
              <a:rPr lang="nb-NO" b="1" dirty="0" smtClean="0"/>
              <a:t>2) Mønstre og mening</a:t>
            </a:r>
            <a:br>
              <a:rPr lang="nb-NO" b="1" dirty="0" smtClean="0"/>
            </a:br>
            <a:r>
              <a:rPr lang="nb-NO" dirty="0" smtClean="0"/>
              <a:t>På vei mot post-post-modernismen?</a:t>
            </a:r>
          </a:p>
          <a:p>
            <a:r>
              <a:rPr lang="nb-NO" b="1" dirty="0" smtClean="0"/>
              <a:t>3) Mønstre og mestring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Kognitive terapi og kristen livsveiledning</a:t>
            </a:r>
          </a:p>
          <a:p>
            <a:r>
              <a:rPr lang="nb-NO" dirty="0" smtClean="0"/>
              <a:t>Nåden i kristen veiledning</a:t>
            </a:r>
          </a:p>
          <a:p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14400" y="5556344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Et tegn i tiden? I </a:t>
            </a:r>
            <a:r>
              <a:rPr lang="nb-NO" dirty="0" err="1" smtClean="0"/>
              <a:t>think</a:t>
            </a:r>
            <a:r>
              <a:rPr lang="nb-NO" dirty="0" smtClean="0"/>
              <a:t> so.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225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Litteratur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7"/>
            <a:ext cx="7871012" cy="480909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/>
              <a:t>Aristoteles, </a:t>
            </a:r>
            <a:r>
              <a:rPr lang="nb-NO" dirty="0" err="1"/>
              <a:t>Rabbås</a:t>
            </a:r>
            <a:r>
              <a:rPr lang="nb-NO" dirty="0"/>
              <a:t>, Stigen, Eriksen. </a:t>
            </a:r>
            <a:r>
              <a:rPr lang="nb-NO" i="1" dirty="0"/>
              <a:t>Den </a:t>
            </a:r>
            <a:r>
              <a:rPr lang="nb-NO" i="1" dirty="0" err="1"/>
              <a:t>nikomakiske</a:t>
            </a:r>
            <a:r>
              <a:rPr lang="nb-NO" i="1" dirty="0"/>
              <a:t> etikk</a:t>
            </a:r>
            <a:r>
              <a:rPr lang="nb-NO" dirty="0"/>
              <a:t>. Oslo: Bokklubben dagens bøker, 1999</a:t>
            </a:r>
            <a:r>
              <a:rPr lang="nb-NO" dirty="0" smtClean="0"/>
              <a:t>.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smtClean="0"/>
              <a:t>Luther</a:t>
            </a:r>
            <a:r>
              <a:rPr lang="nb-NO" dirty="0"/>
              <a:t>, Martin. </a:t>
            </a:r>
            <a:r>
              <a:rPr lang="nb-NO" i="1" dirty="0"/>
              <a:t>Om den trellbundne vilje. </a:t>
            </a:r>
            <a:r>
              <a:rPr lang="nb-NO" dirty="0"/>
              <a:t>Vol. 5. København: </a:t>
            </a:r>
            <a:r>
              <a:rPr lang="nb-NO" dirty="0" err="1"/>
              <a:t>Gad</a:t>
            </a:r>
            <a:r>
              <a:rPr lang="nb-NO" dirty="0"/>
              <a:t>, 1983.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err="1" smtClean="0"/>
              <a:t>Culler</a:t>
            </a:r>
            <a:r>
              <a:rPr lang="nb-NO" dirty="0"/>
              <a:t>, Jonathan. </a:t>
            </a:r>
            <a:r>
              <a:rPr lang="nb-NO" i="1" dirty="0"/>
              <a:t>Ferdinand de Saussure.</a:t>
            </a:r>
            <a:r>
              <a:rPr lang="nb-NO" dirty="0"/>
              <a:t> </a:t>
            </a:r>
            <a:r>
              <a:rPr lang="nb-NO" dirty="0" err="1"/>
              <a:t>Itacha</a:t>
            </a:r>
            <a:r>
              <a:rPr lang="nb-NO" dirty="0"/>
              <a:t>, N.Y.: Cornell </a:t>
            </a:r>
            <a:r>
              <a:rPr lang="nb-NO" dirty="0" err="1"/>
              <a:t>University</a:t>
            </a:r>
            <a:r>
              <a:rPr lang="nb-NO" dirty="0"/>
              <a:t> Press, 1986. (Se særlig kapittel 3 og 4)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err="1"/>
              <a:t>Radford</a:t>
            </a:r>
            <a:r>
              <a:rPr lang="nb-NO" dirty="0"/>
              <a:t> &amp; </a:t>
            </a:r>
            <a:r>
              <a:rPr lang="nb-NO" dirty="0" err="1"/>
              <a:t>Radford</a:t>
            </a:r>
            <a:r>
              <a:rPr lang="nb-NO" dirty="0"/>
              <a:t>. </a:t>
            </a:r>
            <a:r>
              <a:rPr lang="nb-NO" dirty="0" err="1"/>
              <a:t>Structuralism</a:t>
            </a:r>
            <a:r>
              <a:rPr lang="nb-NO" dirty="0"/>
              <a:t>, post-</a:t>
            </a:r>
            <a:r>
              <a:rPr lang="nb-NO" dirty="0" err="1"/>
              <a:t>structuralism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library</a:t>
            </a:r>
            <a:r>
              <a:rPr lang="nb-NO" dirty="0"/>
              <a:t>: de Saussure and Foucault. 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Documentation</a:t>
            </a:r>
            <a:r>
              <a:rPr lang="nb-NO" dirty="0"/>
              <a:t> Vol. 61 No. 1, 2005 </a:t>
            </a:r>
            <a:r>
              <a:rPr lang="nb-NO" dirty="0" err="1"/>
              <a:t>pp</a:t>
            </a:r>
            <a:r>
              <a:rPr lang="nb-NO" dirty="0"/>
              <a:t>. 60-78. (Morsom og informativ artikkel, tilgjengelig på </a:t>
            </a:r>
            <a:r>
              <a:rPr lang="nb-NO" dirty="0">
                <a:hlinkClick r:id="rId2"/>
              </a:rPr>
              <a:t>http://www.theprofessors.net/Structuralism.pdf</a:t>
            </a:r>
            <a:r>
              <a:rPr lang="nb-NO" dirty="0" smtClean="0"/>
              <a:t>)</a:t>
            </a:r>
            <a:endParaRPr lang="nb-NO" dirty="0"/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err="1"/>
              <a:t>Vermeulen</a:t>
            </a:r>
            <a:r>
              <a:rPr lang="nb-NO" dirty="0"/>
              <a:t>, </a:t>
            </a:r>
            <a:r>
              <a:rPr lang="nb-NO" dirty="0" err="1"/>
              <a:t>Timotheus</a:t>
            </a:r>
            <a:r>
              <a:rPr lang="nb-NO" dirty="0"/>
              <a:t> and Robin van den Akker. "</a:t>
            </a:r>
            <a:r>
              <a:rPr lang="nb-NO" dirty="0">
                <a:hlinkClick r:id="rId3"/>
              </a:rPr>
              <a:t>Notes on metamodernism</a:t>
            </a:r>
            <a:r>
              <a:rPr lang="nb-NO" dirty="0"/>
              <a:t>", </a:t>
            </a:r>
            <a:r>
              <a:rPr lang="nb-NO" i="1" dirty="0"/>
              <a:t>Journal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Aesthetics</a:t>
            </a:r>
            <a:r>
              <a:rPr lang="nb-NO" i="1" dirty="0"/>
              <a:t> and </a:t>
            </a:r>
            <a:r>
              <a:rPr lang="nb-NO" i="1" dirty="0" err="1"/>
              <a:t>Culture</a:t>
            </a:r>
            <a:r>
              <a:rPr lang="nb-NO" i="1" dirty="0"/>
              <a:t>" 2010.</a:t>
            </a:r>
            <a:endParaRPr lang="nb-NO" dirty="0"/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smtClean="0"/>
              <a:t>Berge</a:t>
            </a:r>
            <a:r>
              <a:rPr lang="nb-NO" dirty="0"/>
              <a:t>, Torkil, and Arne </a:t>
            </a:r>
            <a:r>
              <a:rPr lang="nb-NO" dirty="0" err="1"/>
              <a:t>Repål</a:t>
            </a:r>
            <a:r>
              <a:rPr lang="nb-NO" dirty="0"/>
              <a:t>. </a:t>
            </a:r>
            <a:r>
              <a:rPr lang="nb-NO" i="1" dirty="0"/>
              <a:t>Den indre samtalen. </a:t>
            </a:r>
            <a:r>
              <a:rPr lang="nb-NO" dirty="0"/>
              <a:t>Oslo: Gyldendal akademisk, 2010.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/>
              <a:t>Morgenbladet 9/3-2012: (Temanummer om kognitiv terapi. Se også debatten som gikk i  de påfølgende numrene.)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err="1"/>
              <a:t>Evagrius</a:t>
            </a:r>
            <a:r>
              <a:rPr lang="nb-NO" dirty="0"/>
              <a:t>, </a:t>
            </a:r>
            <a:r>
              <a:rPr lang="nb-NO" dirty="0" err="1"/>
              <a:t>Ponticus</a:t>
            </a:r>
            <a:r>
              <a:rPr lang="nb-NO" dirty="0"/>
              <a:t>, and David Brakke. </a:t>
            </a:r>
            <a:r>
              <a:rPr lang="nb-NO" i="1" dirty="0" err="1"/>
              <a:t>Talking</a:t>
            </a:r>
            <a:r>
              <a:rPr lang="nb-NO" i="1" dirty="0"/>
              <a:t> back.</a:t>
            </a:r>
            <a:r>
              <a:rPr lang="nb-NO" dirty="0"/>
              <a:t> Trappist, </a:t>
            </a:r>
            <a:r>
              <a:rPr lang="nb-NO" dirty="0" err="1"/>
              <a:t>Ky</a:t>
            </a:r>
            <a:r>
              <a:rPr lang="nb-NO" dirty="0"/>
              <a:t>.: </a:t>
            </a:r>
            <a:r>
              <a:rPr lang="nb-NO" dirty="0" err="1"/>
              <a:t>Cistercian</a:t>
            </a:r>
            <a:r>
              <a:rPr lang="nb-NO" dirty="0"/>
              <a:t> Publications, 2009. (Et eksempel fra ørkenfedrene på en bibelbruk som minner om kognitiv terapi).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err="1"/>
              <a:t>www.kognitiv.no</a:t>
            </a:r>
            <a:r>
              <a:rPr lang="nb-NO" dirty="0"/>
              <a:t> (Norsk Forening for kognitiv terapi. Her finnes flere presentasjoner)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nb-NO" dirty="0" smtClean="0"/>
              <a:t>Smedes</a:t>
            </a:r>
            <a:r>
              <a:rPr lang="nb-NO" dirty="0"/>
              <a:t>, Lewis. </a:t>
            </a:r>
            <a:r>
              <a:rPr lang="nb-NO" dirty="0" err="1"/>
              <a:t>Shame</a:t>
            </a:r>
            <a:r>
              <a:rPr lang="nb-NO" dirty="0"/>
              <a:t> and Grace. </a:t>
            </a:r>
            <a:r>
              <a:rPr lang="nb-NO" i="1" dirty="0"/>
              <a:t>Healing </a:t>
            </a:r>
            <a:r>
              <a:rPr lang="nb-NO" i="1" dirty="0" err="1"/>
              <a:t>the</a:t>
            </a:r>
            <a:r>
              <a:rPr lang="nb-NO" i="1" dirty="0"/>
              <a:t> </a:t>
            </a:r>
            <a:r>
              <a:rPr lang="nb-NO" i="1" dirty="0" err="1"/>
              <a:t>shame</a:t>
            </a:r>
            <a:r>
              <a:rPr lang="nb-NO" i="1" dirty="0"/>
              <a:t> </a:t>
            </a:r>
            <a:r>
              <a:rPr lang="nb-NO" i="1" dirty="0" err="1"/>
              <a:t>we</a:t>
            </a:r>
            <a:r>
              <a:rPr lang="nb-NO" i="1" dirty="0"/>
              <a:t> </a:t>
            </a:r>
            <a:r>
              <a:rPr lang="nb-NO" i="1" dirty="0" err="1"/>
              <a:t>don't</a:t>
            </a:r>
            <a:r>
              <a:rPr lang="nb-NO" i="1" dirty="0"/>
              <a:t> </a:t>
            </a:r>
            <a:r>
              <a:rPr lang="nb-NO" i="1" dirty="0" err="1"/>
              <a:t>deserve</a:t>
            </a:r>
            <a:r>
              <a:rPr lang="nb-NO" i="1" dirty="0"/>
              <a:t>.</a:t>
            </a:r>
            <a:r>
              <a:rPr lang="nb-NO" dirty="0"/>
              <a:t> NY: </a:t>
            </a:r>
            <a:r>
              <a:rPr lang="nb-NO" dirty="0" err="1"/>
              <a:t>HarperOne</a:t>
            </a:r>
            <a:r>
              <a:rPr lang="nb-NO" dirty="0"/>
              <a:t>, 1994.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689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Mønster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5017543" y="2699982"/>
            <a:ext cx="3917281" cy="3874136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Ideal, eksempel </a:t>
            </a:r>
            <a:r>
              <a:rPr lang="nb-NO" i="1" dirty="0" err="1" smtClean="0"/>
              <a:t>dydsm</a:t>
            </a:r>
            <a:r>
              <a:rPr lang="nb-NO" i="1" dirty="0" smtClean="0"/>
              <a:t>-</a:t>
            </a:r>
            <a:r>
              <a:rPr lang="nb-NO" dirty="0" smtClean="0"/>
              <a:t> / </a:t>
            </a:r>
            <a:r>
              <a:rPr lang="nb-NO" i="1" dirty="0" smtClean="0"/>
              <a:t>hun er et m- for andre	</a:t>
            </a:r>
          </a:p>
          <a:p>
            <a:endParaRPr lang="nb-NO" dirty="0" smtClean="0"/>
          </a:p>
          <a:p>
            <a:r>
              <a:rPr lang="nb-NO" dirty="0" smtClean="0"/>
              <a:t>Måte </a:t>
            </a:r>
            <a:r>
              <a:rPr lang="nb-NO" dirty="0"/>
              <a:t>noe er ordnet på el. skjer på;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Måte vi ordner noe, eller noe som skjer, på.</a:t>
            </a:r>
            <a:r>
              <a:rPr lang="nb-NO" dirty="0"/>
              <a:t>	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lassholder for bilde 4" descr="Skjermbilde 2012-10-17 kl. 10.00.49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" b="-919"/>
          <a:stretch/>
        </p:blipFill>
        <p:spPr>
          <a:xfrm rot="21421631">
            <a:off x="804453" y="757764"/>
            <a:ext cx="3498850" cy="5145246"/>
          </a:xfrm>
        </p:spPr>
      </p:pic>
    </p:spTree>
    <p:extLst>
      <p:ext uri="{BB962C8B-B14F-4D97-AF65-F5344CB8AC3E}">
        <p14:creationId xmlns:p14="http://schemas.microsoft.com/office/powerpoint/2010/main" val="201811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Marius diagram og bild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6" r="-16126"/>
          <a:stretch>
            <a:fillRect/>
          </a:stretch>
        </p:blipFill>
        <p:spPr>
          <a:xfrm>
            <a:off x="-1082763" y="279123"/>
            <a:ext cx="11182996" cy="6201986"/>
          </a:xfrm>
        </p:spPr>
      </p:pic>
    </p:spTree>
    <p:extLst>
      <p:ext uri="{BB962C8B-B14F-4D97-AF65-F5344CB8AC3E}">
        <p14:creationId xmlns:p14="http://schemas.microsoft.com/office/powerpoint/2010/main" val="112752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Mønstre i ungdomsteologien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1) Mønstre og monastiske praksiser </a:t>
            </a:r>
            <a:br>
              <a:rPr lang="nb-NO" b="1" dirty="0" smtClean="0"/>
            </a:br>
            <a:r>
              <a:rPr lang="nb-NO" dirty="0" smtClean="0"/>
              <a:t>Aristoteles vs. Luther</a:t>
            </a:r>
          </a:p>
          <a:p>
            <a:r>
              <a:rPr lang="nb-NO" b="1" dirty="0" smtClean="0"/>
              <a:t>2) Mønstre og mening</a:t>
            </a:r>
            <a:br>
              <a:rPr lang="nb-NO" b="1" dirty="0" smtClean="0"/>
            </a:br>
            <a:r>
              <a:rPr lang="nb-NO" dirty="0" smtClean="0"/>
              <a:t>På vei mot post-post-modernismen?</a:t>
            </a:r>
          </a:p>
          <a:p>
            <a:r>
              <a:rPr lang="nb-NO" b="1" dirty="0" smtClean="0"/>
              <a:t>3) Mønstre og mestring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Kognitive terapi og kristen livsveiledning</a:t>
            </a:r>
          </a:p>
          <a:p>
            <a:r>
              <a:rPr lang="nb-NO" dirty="0" smtClean="0"/>
              <a:t>Nåden i kristen veiledning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462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monastiske praksiser</a:t>
            </a:r>
            <a:br>
              <a:rPr lang="nb-NO" dirty="0" smtClean="0"/>
            </a:br>
            <a:r>
              <a:rPr lang="nb-NO" sz="2400" dirty="0" smtClean="0"/>
              <a:t>Aristoteles vs. Luther?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9333"/>
          </a:xfrm>
        </p:spPr>
        <p:txBody>
          <a:bodyPr>
            <a:normAutofit/>
          </a:bodyPr>
          <a:lstStyle/>
          <a:p>
            <a:r>
              <a:rPr lang="nb-NO" dirty="0" smtClean="0"/>
              <a:t>Aristoteles (384-322 f. KR) </a:t>
            </a:r>
          </a:p>
          <a:p>
            <a:r>
              <a:rPr lang="nb-NO" dirty="0" smtClean="0"/>
              <a:t>Hvordan blir vi gode, lykkelige</a:t>
            </a:r>
            <a:r>
              <a:rPr lang="nb-NO" dirty="0"/>
              <a:t> </a:t>
            </a:r>
            <a:r>
              <a:rPr lang="nb-NO" dirty="0" smtClean="0"/>
              <a:t>og </a:t>
            </a:r>
            <a:r>
              <a:rPr lang="nb-NO" dirty="0" err="1" smtClean="0"/>
              <a:t>dugendes</a:t>
            </a:r>
            <a:r>
              <a:rPr lang="nb-NO" dirty="0" smtClean="0"/>
              <a:t> borgere?</a:t>
            </a:r>
          </a:p>
          <a:p>
            <a:r>
              <a:rPr lang="nb-NO" dirty="0" smtClean="0"/>
              <a:t>Dygder: Mot, klokskap, måtehold, ærlighet </a:t>
            </a:r>
            <a:r>
              <a:rPr lang="nb-NO" dirty="0" err="1" smtClean="0"/>
              <a:t>osv</a:t>
            </a:r>
            <a:r>
              <a:rPr lang="nb-NO" dirty="0" smtClean="0"/>
              <a:t>…</a:t>
            </a:r>
          </a:p>
          <a:p>
            <a:r>
              <a:rPr lang="nb-NO" dirty="0" smtClean="0"/>
              <a:t>Karakteren i et </a:t>
            </a:r>
            <a:r>
              <a:rPr lang="nb-NO" dirty="0" err="1" smtClean="0"/>
              <a:t>msk</a:t>
            </a:r>
            <a:r>
              <a:rPr lang="nb-NO" dirty="0" smtClean="0"/>
              <a:t>. dannes gjennom øving, repetering</a:t>
            </a:r>
          </a:p>
          <a:p>
            <a:r>
              <a:rPr lang="nb-NO" dirty="0" smtClean="0"/>
              <a:t>Thomas Aquinas er en av mange som lot seg påvirke av Aristoteles.</a:t>
            </a:r>
          </a:p>
          <a:p>
            <a:r>
              <a:rPr lang="nb-NO" dirty="0" smtClean="0"/>
              <a:t>I dag snakker vi om praksiser, øving, disipliner, deltagelse, rytme, </a:t>
            </a:r>
            <a:r>
              <a:rPr lang="nb-NO" dirty="0" err="1" smtClean="0"/>
              <a:t>regula</a:t>
            </a:r>
            <a:r>
              <a:rPr lang="nb-NO" dirty="0" smtClean="0"/>
              <a:t>, vaner – t.o.m. lovsang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0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monastiske praksiser</a:t>
            </a:r>
            <a:br>
              <a:rPr lang="nb-NO" dirty="0" smtClean="0"/>
            </a:br>
            <a:r>
              <a:rPr lang="nb-NO" sz="2400" dirty="0" smtClean="0"/>
              <a:t>Aristoteles vs. Luther?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933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Luther (1483-1546) </a:t>
            </a:r>
          </a:p>
          <a:p>
            <a:r>
              <a:rPr lang="nb-NO" dirty="0" err="1" smtClean="0"/>
              <a:t>Aristotele’s</a:t>
            </a:r>
            <a:r>
              <a:rPr lang="nb-NO" dirty="0" smtClean="0"/>
              <a:t> </a:t>
            </a:r>
            <a:r>
              <a:rPr lang="nb-NO" dirty="0" err="1" smtClean="0"/>
              <a:t>ethics</a:t>
            </a:r>
            <a:r>
              <a:rPr lang="nb-NO" dirty="0" smtClean="0"/>
              <a:t>: The </a:t>
            </a:r>
            <a:r>
              <a:rPr lang="nb-NO" dirty="0" err="1" smtClean="0"/>
              <a:t>reason</a:t>
            </a:r>
            <a:r>
              <a:rPr lang="nb-NO" dirty="0" smtClean="0"/>
              <a:t> for </a:t>
            </a:r>
            <a:r>
              <a:rPr lang="nb-NO" dirty="0" err="1" smtClean="0"/>
              <a:t>Luther’s</a:t>
            </a:r>
            <a:r>
              <a:rPr lang="nb-NO" dirty="0" smtClean="0"/>
              <a:t> </a:t>
            </a:r>
            <a:r>
              <a:rPr lang="nb-NO" dirty="0" err="1" smtClean="0"/>
              <a:t>reformation</a:t>
            </a:r>
            <a:r>
              <a:rPr lang="nb-NO" dirty="0" smtClean="0"/>
              <a:t>?</a:t>
            </a:r>
          </a:p>
          <a:p>
            <a:r>
              <a:rPr lang="nb-NO" dirty="0" smtClean="0"/>
              <a:t>Vår trellbundne vilje</a:t>
            </a:r>
          </a:p>
          <a:p>
            <a:r>
              <a:rPr lang="nb-NO" dirty="0" smtClean="0"/>
              <a:t>Kun gjennom gudommelig inngripen kan vi bli satt i stand til å gjøre det gode</a:t>
            </a:r>
          </a:p>
          <a:p>
            <a:endParaRPr lang="nb-NO" dirty="0"/>
          </a:p>
          <a:p>
            <a:r>
              <a:rPr lang="nb-NO" dirty="0" smtClean="0"/>
              <a:t>Blir vi det vi gjør? (Aristoteles)</a:t>
            </a:r>
            <a:br>
              <a:rPr lang="nb-NO" dirty="0" smtClean="0"/>
            </a:br>
            <a:r>
              <a:rPr lang="nb-NO" dirty="0" smtClean="0"/>
              <a:t>Gjør vi det vi er? (Luther)</a:t>
            </a:r>
          </a:p>
          <a:p>
            <a:r>
              <a:rPr lang="nb-NO" dirty="0" smtClean="0"/>
              <a:t>Blir vi kristne utenfra og inn?</a:t>
            </a:r>
            <a:br>
              <a:rPr lang="nb-NO" dirty="0" smtClean="0"/>
            </a:br>
            <a:r>
              <a:rPr lang="nb-NO" dirty="0" smtClean="0"/>
              <a:t>Blir vi kristne innenfra og ut?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7411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mening</a:t>
            </a:r>
            <a:br>
              <a:rPr lang="nb-NO" dirty="0" smtClean="0"/>
            </a:br>
            <a:r>
              <a:rPr lang="nb-NO" sz="2400" dirty="0" smtClean="0"/>
              <a:t>På vei mot post-postmodernismen?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4933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Ungdomskultur = postmodernisme?</a:t>
            </a:r>
          </a:p>
          <a:p>
            <a:r>
              <a:rPr lang="nb-NO" dirty="0" smtClean="0"/>
              <a:t>Hvor er det som 70-tallets opprør?</a:t>
            </a:r>
          </a:p>
          <a:p>
            <a:r>
              <a:rPr lang="nb-NO" dirty="0" smtClean="0"/>
              <a:t>Hvor er 90-tallets ironi?</a:t>
            </a:r>
          </a:p>
          <a:p>
            <a:r>
              <a:rPr lang="nb-NO" dirty="0" smtClean="0"/>
              <a:t>Hva kjennetegner dagens unge?</a:t>
            </a:r>
          </a:p>
          <a:p>
            <a:pPr lvl="1"/>
            <a:r>
              <a:rPr lang="nb-NO" dirty="0" smtClean="0"/>
              <a:t>Lojalitet?</a:t>
            </a:r>
          </a:p>
          <a:p>
            <a:pPr lvl="1"/>
            <a:r>
              <a:rPr lang="nb-NO" dirty="0" smtClean="0"/>
              <a:t>Ærlighet / Autentisitet?</a:t>
            </a:r>
          </a:p>
          <a:p>
            <a:pPr lvl="1"/>
            <a:r>
              <a:rPr lang="nb-NO" dirty="0" smtClean="0"/>
              <a:t>Det unge alvoret?</a:t>
            </a:r>
          </a:p>
          <a:p>
            <a:pPr lvl="1"/>
            <a:r>
              <a:rPr lang="nb-NO" dirty="0" smtClean="0"/>
              <a:t>Høflighet?</a:t>
            </a:r>
          </a:p>
          <a:p>
            <a:pPr lvl="1"/>
            <a:r>
              <a:rPr lang="nb-NO" dirty="0" smtClean="0"/>
              <a:t>Samlende, demokratiske?</a:t>
            </a:r>
          </a:p>
          <a:p>
            <a:r>
              <a:rPr lang="nb-NO" dirty="0" smtClean="0"/>
              <a:t>Er vi på vei mot post-post modernismen…? Hva er det?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Bilde 3" descr="97803102381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234">
            <a:off x="5931994" y="1897526"/>
            <a:ext cx="2580516" cy="25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pp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110">
            <a:off x="5837758" y="3536815"/>
            <a:ext cx="2749176" cy="27491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mening</a:t>
            </a:r>
            <a:br>
              <a:rPr lang="nb-NO" dirty="0" smtClean="0"/>
            </a:br>
            <a:r>
              <a:rPr lang="nb-NO" sz="2400" dirty="0" smtClean="0"/>
              <a:t>På vei mot post-postmodernismen?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35138"/>
            <a:ext cx="7871012" cy="474933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Strukturalismens far: Ferdinand de Saussure (1857-1913)</a:t>
            </a:r>
          </a:p>
          <a:p>
            <a:r>
              <a:rPr lang="nb-NO" dirty="0" smtClean="0"/>
              <a:t>Meningen ligger i språket, som et mønster / struktur</a:t>
            </a:r>
          </a:p>
          <a:p>
            <a:r>
              <a:rPr lang="nb-NO" dirty="0" smtClean="0"/>
              <a:t>Andre strukturalister</a:t>
            </a:r>
          </a:p>
          <a:p>
            <a:pPr lvl="1"/>
            <a:r>
              <a:rPr lang="nb-NO" dirty="0" err="1" smtClean="0"/>
              <a:t>Marl</a:t>
            </a:r>
            <a:r>
              <a:rPr lang="nb-NO" dirty="0" smtClean="0"/>
              <a:t> Marx </a:t>
            </a:r>
            <a:br>
              <a:rPr lang="nb-NO" dirty="0" smtClean="0"/>
            </a:br>
            <a:r>
              <a:rPr lang="nb-NO" dirty="0" smtClean="0"/>
              <a:t>- kapitalismens struktur</a:t>
            </a:r>
          </a:p>
          <a:p>
            <a:pPr lvl="1"/>
            <a:r>
              <a:rPr lang="nb-NO" dirty="0" smtClean="0"/>
              <a:t>Thomas </a:t>
            </a:r>
            <a:r>
              <a:rPr lang="nb-NO" dirty="0" err="1" smtClean="0"/>
              <a:t>Kuhn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 strukturen i vitenskapelige revolusjoner </a:t>
            </a:r>
          </a:p>
          <a:p>
            <a:pPr lvl="1"/>
            <a:r>
              <a:rPr lang="nb-NO" dirty="0" smtClean="0"/>
              <a:t>Claude </a:t>
            </a:r>
            <a:r>
              <a:rPr lang="nb-NO" dirty="0" err="1" smtClean="0"/>
              <a:t>L</a:t>
            </a:r>
            <a:r>
              <a:rPr lang="nb-NO" dirty="0" err="1" smtClean="0"/>
              <a:t>é</a:t>
            </a:r>
            <a:r>
              <a:rPr lang="nb-NO" dirty="0" err="1" smtClean="0"/>
              <a:t>vi</a:t>
            </a:r>
            <a:r>
              <a:rPr lang="nb-NO" dirty="0" smtClean="0"/>
              <a:t>-Strauss</a:t>
            </a:r>
            <a:br>
              <a:rPr lang="nb-NO" dirty="0" smtClean="0"/>
            </a:br>
            <a:r>
              <a:rPr lang="nb-NO" dirty="0" smtClean="0"/>
              <a:t>- menneskehjernen er likt strukturert</a:t>
            </a:r>
          </a:p>
          <a:p>
            <a:r>
              <a:rPr lang="nb-NO" dirty="0" smtClean="0"/>
              <a:t>Det finnes dype strukturer i sosiale fenomener. </a:t>
            </a:r>
            <a:br>
              <a:rPr lang="nb-NO" dirty="0" smtClean="0"/>
            </a:br>
            <a:r>
              <a:rPr lang="nb-NO" dirty="0" smtClean="0"/>
              <a:t>Disse kan vi observere og studere!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0048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nb-NO" dirty="0" smtClean="0"/>
              <a:t>Mønstre og mening</a:t>
            </a:r>
            <a:br>
              <a:rPr lang="nb-NO" dirty="0" smtClean="0"/>
            </a:br>
            <a:r>
              <a:rPr lang="nb-NO" sz="2400" dirty="0" smtClean="0"/>
              <a:t>På vei mot post-postmodernismen?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399" y="1735137"/>
            <a:ext cx="8080189" cy="492862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Respons på 60-70 tallet: Poststrukturalismen</a:t>
            </a:r>
          </a:p>
          <a:p>
            <a:r>
              <a:rPr lang="nb-NO" dirty="0" smtClean="0"/>
              <a:t>Meningen ligger ikke før, ikke i, men i forlengelsen </a:t>
            </a:r>
          </a:p>
          <a:p>
            <a:r>
              <a:rPr lang="nb-NO" dirty="0" smtClean="0"/>
              <a:t>Man ville oppløste strukturalismens strukturer</a:t>
            </a:r>
          </a:p>
          <a:p>
            <a:r>
              <a:rPr lang="nb-NO" dirty="0" smtClean="0"/>
              <a:t>Post-strukturalisme = Postmodernisme?</a:t>
            </a:r>
          </a:p>
          <a:p>
            <a:pPr lvl="1"/>
            <a:r>
              <a:rPr lang="nb-NO" dirty="0" smtClean="0"/>
              <a:t>Jacques </a:t>
            </a:r>
            <a:r>
              <a:rPr lang="nb-NO" dirty="0" err="1" smtClean="0"/>
              <a:t>Derrida</a:t>
            </a:r>
            <a:r>
              <a:rPr lang="nb-NO" dirty="0" smtClean="0"/>
              <a:t> (1930-2004): Dekonstruksjon</a:t>
            </a:r>
          </a:p>
          <a:p>
            <a:pPr lvl="1"/>
            <a:r>
              <a:rPr lang="nb-NO" dirty="0" smtClean="0"/>
              <a:t>Michel Foucault (1926-84): Diskurs</a:t>
            </a:r>
          </a:p>
          <a:p>
            <a:pPr lvl="1"/>
            <a:r>
              <a:rPr lang="nb-NO" dirty="0" smtClean="0"/>
              <a:t>Jacques </a:t>
            </a:r>
            <a:r>
              <a:rPr lang="nb-NO" dirty="0" err="1" smtClean="0"/>
              <a:t>Lacan</a:t>
            </a:r>
            <a:r>
              <a:rPr lang="nb-NO" dirty="0" smtClean="0"/>
              <a:t> (1901-81): The </a:t>
            </a:r>
            <a:r>
              <a:rPr lang="nb-NO" dirty="0" err="1" smtClean="0"/>
              <a:t>gaze</a:t>
            </a:r>
            <a:r>
              <a:rPr lang="nb-NO" dirty="0" smtClean="0"/>
              <a:t>/blikket</a:t>
            </a:r>
          </a:p>
          <a:p>
            <a:pPr lvl="1"/>
            <a:r>
              <a:rPr lang="nb-NO" dirty="0" smtClean="0"/>
              <a:t>Roland </a:t>
            </a:r>
            <a:r>
              <a:rPr lang="nb-NO" dirty="0" err="1" smtClean="0"/>
              <a:t>Barthes</a:t>
            </a:r>
            <a:r>
              <a:rPr lang="nb-NO" dirty="0" smtClean="0"/>
              <a:t> (1915-80): </a:t>
            </a:r>
            <a:r>
              <a:rPr lang="nb-NO" dirty="0"/>
              <a:t>Death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author</a:t>
            </a:r>
            <a:r>
              <a:rPr lang="nb-NO" dirty="0"/>
              <a:t> </a:t>
            </a:r>
            <a:endParaRPr lang="nb-NO" dirty="0" smtClean="0"/>
          </a:p>
          <a:p>
            <a:r>
              <a:rPr lang="nb-NO" dirty="0" smtClean="0"/>
              <a:t>Mening finnes i fortolkning, forhandling, og forlengelse av tingene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772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ekkhus">
  <a:themeElements>
    <a:clrScheme name="Blekkhus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ekkhus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Blekkhu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Blekkhus.thmx</Template>
  <TotalTime>1027</TotalTime>
  <Words>887</Words>
  <Application>Microsoft Macintosh PowerPoint</Application>
  <PresentationFormat>Skjermfremvisning (4:3)</PresentationFormat>
  <Paragraphs>157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Blekkhus</vt:lpstr>
      <vt:lpstr>Mønstre i Ungdomsteologien.  - Et tegn i tiden?</vt:lpstr>
      <vt:lpstr>Mønster</vt:lpstr>
      <vt:lpstr>PowerPoint-presentasjon</vt:lpstr>
      <vt:lpstr>Mønstre i ungdomsteologien</vt:lpstr>
      <vt:lpstr>Mønstre og monastiske praksiser Aristoteles vs. Luther?</vt:lpstr>
      <vt:lpstr>Mønstre og monastiske praksiser Aristoteles vs. Luther?</vt:lpstr>
      <vt:lpstr>Mønstre og mening På vei mot post-postmodernismen?</vt:lpstr>
      <vt:lpstr>Mønstre og mening På vei mot post-postmodernismen?</vt:lpstr>
      <vt:lpstr>Mønstre og mening På vei mot post-postmodernismen?</vt:lpstr>
      <vt:lpstr>PowerPoint-presentasjon</vt:lpstr>
      <vt:lpstr>Mønstre og mening På vei mot post-postmodernismen?</vt:lpstr>
      <vt:lpstr>Mønstre og mening På vei mot post-postmodernismen?</vt:lpstr>
      <vt:lpstr>Mønstre og mestring Kognitiv terapi og kristen livsveiledning?</vt:lpstr>
      <vt:lpstr>Mønstre og mestring Kognitiv terapi og kristen livsveiledning?</vt:lpstr>
      <vt:lpstr>Mønstre og mestring Kognitiv terapi og kristen livsveiledning?</vt:lpstr>
      <vt:lpstr>Nåden i kristen livsveiledning På tide å blankpusse diamanten i evangeliet?</vt:lpstr>
      <vt:lpstr>Mønstre i ungdomsteologien</vt:lpstr>
      <vt:lpstr>Litteratur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Tveitereid</dc:creator>
  <cp:lastModifiedBy>Knut Tveitereid</cp:lastModifiedBy>
  <cp:revision>26</cp:revision>
  <dcterms:created xsi:type="dcterms:W3CDTF">2012-10-17T18:56:49Z</dcterms:created>
  <dcterms:modified xsi:type="dcterms:W3CDTF">2012-10-18T12:04:42Z</dcterms:modified>
</cp:coreProperties>
</file>